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0.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682" r:id="rId5"/>
    <p:sldMasterId id="2147483710" r:id="rId6"/>
    <p:sldMasterId id="2147483761" r:id="rId7"/>
    <p:sldMasterId id="2147483774" r:id="rId8"/>
    <p:sldMasterId id="2147483790" r:id="rId9"/>
    <p:sldMasterId id="2147483823" r:id="rId10"/>
    <p:sldMasterId id="2147483876" r:id="rId11"/>
    <p:sldMasterId id="2147483890" r:id="rId12"/>
    <p:sldMasterId id="2147483914" r:id="rId13"/>
    <p:sldMasterId id="2147483939" r:id="rId14"/>
  </p:sldMasterIdLst>
  <p:notesMasterIdLst>
    <p:notesMasterId r:id="rId69"/>
  </p:notesMasterIdLst>
  <p:sldIdLst>
    <p:sldId id="389" r:id="rId15"/>
    <p:sldId id="540" r:id="rId16"/>
    <p:sldId id="544" r:id="rId17"/>
    <p:sldId id="631" r:id="rId18"/>
    <p:sldId id="632" r:id="rId19"/>
    <p:sldId id="633" r:id="rId20"/>
    <p:sldId id="635" r:id="rId21"/>
    <p:sldId id="547" r:id="rId22"/>
    <p:sldId id="548" r:id="rId23"/>
    <p:sldId id="592" r:id="rId24"/>
    <p:sldId id="593" r:id="rId25"/>
    <p:sldId id="594" r:id="rId26"/>
    <p:sldId id="595" r:id="rId27"/>
    <p:sldId id="596" r:id="rId28"/>
    <p:sldId id="597" r:id="rId29"/>
    <p:sldId id="598" r:id="rId30"/>
    <p:sldId id="599" r:id="rId31"/>
    <p:sldId id="600" r:id="rId32"/>
    <p:sldId id="601" r:id="rId33"/>
    <p:sldId id="602" r:id="rId34"/>
    <p:sldId id="560" r:id="rId35"/>
    <p:sldId id="561" r:id="rId36"/>
    <p:sldId id="648" r:id="rId37"/>
    <p:sldId id="608" r:id="rId38"/>
    <p:sldId id="649" r:id="rId39"/>
    <p:sldId id="606" r:id="rId40"/>
    <p:sldId id="610" r:id="rId41"/>
    <p:sldId id="611" r:id="rId42"/>
    <p:sldId id="612" r:id="rId43"/>
    <p:sldId id="613" r:id="rId44"/>
    <p:sldId id="637" r:id="rId45"/>
    <p:sldId id="615" r:id="rId46"/>
    <p:sldId id="616" r:id="rId47"/>
    <p:sldId id="617" r:id="rId48"/>
    <p:sldId id="618" r:id="rId49"/>
    <p:sldId id="619" r:id="rId50"/>
    <p:sldId id="620" r:id="rId51"/>
    <p:sldId id="650" r:id="rId52"/>
    <p:sldId id="621" r:id="rId53"/>
    <p:sldId id="622" r:id="rId54"/>
    <p:sldId id="652" r:id="rId55"/>
    <p:sldId id="623" r:id="rId56"/>
    <p:sldId id="624" r:id="rId57"/>
    <p:sldId id="625" r:id="rId58"/>
    <p:sldId id="644" r:id="rId59"/>
    <p:sldId id="626" r:id="rId60"/>
    <p:sldId id="645" r:id="rId61"/>
    <p:sldId id="627" r:id="rId62"/>
    <p:sldId id="646" r:id="rId63"/>
    <p:sldId id="628" r:id="rId64"/>
    <p:sldId id="629" r:id="rId65"/>
    <p:sldId id="647" r:id="rId66"/>
    <p:sldId id="630" r:id="rId67"/>
    <p:sldId id="463" r:id="rId6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Hanna (GP)" initials="CH(" lastIdx="2" clrIdx="0">
    <p:extLst>
      <p:ext uri="{19B8F6BF-5375-455C-9EA6-DF929625EA0E}">
        <p15:presenceInfo xmlns:p15="http://schemas.microsoft.com/office/powerpoint/2012/main" userId="S-1-5-21-72051607-1745760036-109187956-147762" providerId="AD"/>
      </p:ext>
    </p:extLst>
  </p:cmAuthor>
  <p:cmAuthor id="2" name="Karthik Thirumalai" initials="KT" lastIdx="11" clrIdx="1">
    <p:extLst>
      <p:ext uri="{19B8F6BF-5375-455C-9EA6-DF929625EA0E}">
        <p15:presenceInfo xmlns:p15="http://schemas.microsoft.com/office/powerpoint/2012/main" userId="S-1-5-21-2127521184-1604012920-1887927527-16472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139882"/>
    <a:srgbClr val="25BCA3"/>
    <a:srgbClr val="00B294"/>
    <a:srgbClr val="FFFFFF"/>
    <a:srgbClr val="D83B01"/>
    <a:srgbClr val="008272"/>
    <a:srgbClr val="0071FA"/>
    <a:srgbClr val="EE08A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58458" autoAdjust="0"/>
  </p:normalViewPr>
  <p:slideViewPr>
    <p:cSldViewPr snapToGrid="0">
      <p:cViewPr varScale="1">
        <p:scale>
          <a:sx n="38" d="100"/>
          <a:sy n="38" d="100"/>
        </p:scale>
        <p:origin x="1731" y="39"/>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8E60144-BE00-4399-8A60-AAA6B0413483}" type="datetimeFigureOut">
              <a:rPr lang="en-US" smtClean="0"/>
              <a:t>12/8/2016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7919243-CEB9-4BA2-A1AC-6985EA447281}" type="slidenum">
              <a:rPr lang="en-US" smtClean="0"/>
              <a:t>‹#›</a:t>
            </a:fld>
            <a:endParaRPr lang="en-US"/>
          </a:p>
        </p:txBody>
      </p:sp>
    </p:spTree>
    <p:extLst>
      <p:ext uri="{BB962C8B-B14F-4D97-AF65-F5344CB8AC3E}">
        <p14:creationId xmlns:p14="http://schemas.microsoft.com/office/powerpoint/2010/main" val="88657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1</a:t>
            </a:fld>
            <a:endParaRPr lang="en-US"/>
          </a:p>
        </p:txBody>
      </p:sp>
    </p:spTree>
    <p:extLst>
      <p:ext uri="{BB962C8B-B14F-4D97-AF65-F5344CB8AC3E}">
        <p14:creationId xmlns:p14="http://schemas.microsoft.com/office/powerpoint/2010/main" val="549105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8451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4860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9731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How are you feeling? Can your app tell? With the Emotion API, you can build an app that recognizes emotions according to facial expressions—giving you the capability to provide an amazing, personalized experience. </a:t>
            </a:r>
          </a:p>
          <a:p>
            <a:r>
              <a:rPr lang="en-US" dirty="0"/>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3027479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99865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3884759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8765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Intelligent video processing produces stable video output, detects motion, creates intelligent thumbnails, and detects and tracks faces. </a:t>
            </a:r>
            <a:endParaRPr lang="zh-CN" altLang="en-US" dirty="0"/>
          </a:p>
        </p:txBody>
      </p:sp>
    </p:spTree>
    <p:extLst>
      <p:ext uri="{BB962C8B-B14F-4D97-AF65-F5344CB8AC3E}">
        <p14:creationId xmlns:p14="http://schemas.microsoft.com/office/powerpoint/2010/main" val="3536292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5790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338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gradFill>
                  <a:gsLst>
                    <a:gs pos="0">
                      <a:srgbClr val="FFFFFF"/>
                    </a:gs>
                    <a:gs pos="100000">
                      <a:srgbClr val="FFFFFF"/>
                    </a:gs>
                  </a:gsLst>
                  <a:lin ang="5400000" scaled="0"/>
                </a:gradFill>
                <a:ea typeface="Segoe UI" pitchFamily="34" charset="0"/>
                <a:cs typeface="Segoe UI" pitchFamily="34" charset="0"/>
              </a:rPr>
              <a:t>Hi, I’m ___, and I’m excited to discuss Microsoft’s Cortana Intelligence Suite, and the value it can deliver to your organization. </a:t>
            </a:r>
          </a:p>
          <a:p>
            <a:pPr defTabSz="931774">
              <a:defRPr/>
            </a:pPr>
            <a:r>
              <a:rPr lang="en-US" dirty="0">
                <a:gradFill>
                  <a:gsLst>
                    <a:gs pos="0">
                      <a:srgbClr val="FFFFFF"/>
                    </a:gs>
                    <a:gs pos="100000">
                      <a:srgbClr val="FFFFFF"/>
                    </a:gs>
                  </a:gsLst>
                  <a:lin ang="5400000" scaled="0"/>
                </a:gradFill>
                <a:ea typeface="Segoe UI" pitchFamily="34" charset="0"/>
                <a:cs typeface="Segoe UI" pitchFamily="34" charset="0"/>
              </a:rPr>
              <a:t>More specifically, we’re going to talk about Microsoft Cognitive Services. </a:t>
            </a:r>
          </a:p>
          <a:p>
            <a:endParaRPr lang="en-US" dirty="0"/>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2</a:t>
            </a:fld>
            <a:endParaRPr lang="en-US" sz="1800" kern="0">
              <a:solidFill>
                <a:sysClr val="windowText" lastClr="000000"/>
              </a:solidFill>
            </a:endParaRPr>
          </a:p>
        </p:txBody>
      </p:sp>
    </p:spTree>
    <p:extLst>
      <p:ext uri="{BB962C8B-B14F-4D97-AF65-F5344CB8AC3E}">
        <p14:creationId xmlns:p14="http://schemas.microsoft.com/office/powerpoint/2010/main" val="3131920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8858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12/8/2016 11:05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21</a:t>
            </a:fld>
            <a:endParaRPr lang="en-US" sz="1800" kern="0" dirty="0">
              <a:solidFill>
                <a:sysClr val="windowText" lastClr="000000"/>
              </a:solidFill>
            </a:endParaRPr>
          </a:p>
        </p:txBody>
      </p:sp>
    </p:spTree>
    <p:extLst>
      <p:ext uri="{BB962C8B-B14F-4D97-AF65-F5344CB8AC3E}">
        <p14:creationId xmlns:p14="http://schemas.microsoft.com/office/powerpoint/2010/main" val="693731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Convert audio to text, understand intent, and convert text back to speech for natural responsiveness. </a:t>
            </a:r>
          </a:p>
          <a:p>
            <a:endParaRPr lang="en-US" altLang="zh-CN" dirty="0">
              <a:effectLst/>
            </a:endParaRPr>
          </a:p>
          <a:p>
            <a:r>
              <a:rPr lang="en-US" dirty="0">
                <a:effectLst/>
              </a:rPr>
              <a:t>Speech Intent Recognition can</a:t>
            </a:r>
            <a:r>
              <a:rPr lang="en-US" baseline="0" dirty="0">
                <a:effectLst/>
              </a:rPr>
              <a:t> </a:t>
            </a:r>
            <a:r>
              <a:rPr lang="en-US" dirty="0">
                <a:effectLst/>
              </a:rPr>
              <a:t>return recognized text from audio inputs.</a:t>
            </a:r>
            <a:r>
              <a:rPr lang="en-US" baseline="0" dirty="0">
                <a:effectLst/>
              </a:rPr>
              <a:t> It </a:t>
            </a:r>
            <a:r>
              <a:rPr lang="en-US" dirty="0">
                <a:effectLst/>
              </a:rPr>
              <a:t>also returns structured information about speech to the apps that parse the intent of the speaker and drive further actions by the app. Models trained by </a:t>
            </a:r>
            <a:r>
              <a:rPr lang="en-US" dirty="0">
                <a:effectLst/>
                <a:hlinkClick r:id="rId3"/>
              </a:rPr>
              <a:t>Project Oxford LUIS</a:t>
            </a:r>
            <a:r>
              <a:rPr lang="en-US" dirty="0">
                <a:effectLst/>
              </a:rPr>
              <a:t> service are used to generate the intent. </a:t>
            </a:r>
            <a:endParaRPr lang="zh-CN" altLang="en-US" dirty="0"/>
          </a:p>
        </p:txBody>
      </p:sp>
    </p:spTree>
    <p:extLst>
      <p:ext uri="{BB962C8B-B14F-4D97-AF65-F5344CB8AC3E}">
        <p14:creationId xmlns:p14="http://schemas.microsoft.com/office/powerpoint/2010/main" val="4062101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12/8/2016 11:05 PM</a:t>
            </a:fld>
            <a:endParaRPr lang="en-US" sz="1800" kern="0" dirty="0">
              <a:solidFill>
                <a:prstClr val="black"/>
              </a:solidFill>
            </a:endParaRPr>
          </a:p>
        </p:txBody>
      </p:sp>
    </p:spTree>
    <p:extLst>
      <p:ext uri="{BB962C8B-B14F-4D97-AF65-F5344CB8AC3E}">
        <p14:creationId xmlns:p14="http://schemas.microsoft.com/office/powerpoint/2010/main" val="312738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3230676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12/8/2016 11:05 PM</a:t>
            </a:fld>
            <a:endParaRPr lang="en-US" sz="1800" kern="0" dirty="0">
              <a:solidFill>
                <a:prstClr val="black"/>
              </a:solidFill>
            </a:endParaRPr>
          </a:p>
        </p:txBody>
      </p:sp>
    </p:spTree>
    <p:extLst>
      <p:ext uri="{BB962C8B-B14F-4D97-AF65-F5344CB8AC3E}">
        <p14:creationId xmlns:p14="http://schemas.microsoft.com/office/powerpoint/2010/main" val="3052443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It Eliminate speech recognition barriers like speaking style, background noise, and vocabulary. </a:t>
            </a:r>
          </a:p>
          <a:p>
            <a:r>
              <a:rPr lang="en-US" dirty="0"/>
              <a:t>The Custom Recognition Intelligent Service (CRIS) helps you create custom speech recognition endpoints. So accents and environments are features, not challenges anymore.</a:t>
            </a:r>
          </a:p>
        </p:txBody>
      </p:sp>
    </p:spTree>
    <p:extLst>
      <p:ext uri="{BB962C8B-B14F-4D97-AF65-F5344CB8AC3E}">
        <p14:creationId xmlns:p14="http://schemas.microsoft.com/office/powerpoint/2010/main" val="1103959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12/8/2016 11:05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27</a:t>
            </a:fld>
            <a:endParaRPr lang="en-US" sz="1800" kern="0" dirty="0">
              <a:solidFill>
                <a:sysClr val="windowText" lastClr="000000"/>
              </a:solidFill>
            </a:endParaRPr>
          </a:p>
        </p:txBody>
      </p:sp>
    </p:spTree>
    <p:extLst>
      <p:ext uri="{BB962C8B-B14F-4D97-AF65-F5344CB8AC3E}">
        <p14:creationId xmlns:p14="http://schemas.microsoft.com/office/powerpoint/2010/main" val="1617337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The Bing Spell Check API corrects spelling errors, contextually recognizes names and slang, understands homonyms, and supports brand names. </a:t>
            </a:r>
            <a:endParaRPr lang="zh-CN" altLang="en-US" dirty="0"/>
          </a:p>
        </p:txBody>
      </p:sp>
    </p:spTree>
    <p:extLst>
      <p:ext uri="{BB962C8B-B14F-4D97-AF65-F5344CB8AC3E}">
        <p14:creationId xmlns:p14="http://schemas.microsoft.com/office/powerpoint/2010/main" val="4104215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9201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itchFamily="34" charset="0"/>
              </a:rPr>
              <a:t>We’re going to detail the Intelligence layer, more specifically the Cognitive Services. </a:t>
            </a:r>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3</a:t>
            </a:fld>
            <a:endParaRPr lang="en-US" sz="1800" kern="0">
              <a:solidFill>
                <a:sysClr val="windowText" lastClr="000000"/>
              </a:solidFill>
            </a:endParaRPr>
          </a:p>
        </p:txBody>
      </p:sp>
    </p:spTree>
    <p:extLst>
      <p:ext uri="{BB962C8B-B14F-4D97-AF65-F5344CB8AC3E}">
        <p14:creationId xmlns:p14="http://schemas.microsoft.com/office/powerpoint/2010/main" val="3165278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This Understands language contextually, so your app communicates with people in the way they speak. </a:t>
            </a:r>
          </a:p>
          <a:p>
            <a:r>
              <a:rPr lang="en-US" dirty="0"/>
              <a:t>With the Language Understanding Intelligent Service (LUIS) API, you can integrate language models that understand your users quickly and easily. And if one of our preexisting models won't work, it will guide you through building your own. </a:t>
            </a:r>
          </a:p>
          <a:p>
            <a:r>
              <a:rPr lang="en-US" dirty="0"/>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445891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12/8/2016 11:05 PM</a:t>
            </a:fld>
            <a:endParaRPr lang="en-US" sz="1800" kern="0" dirty="0">
              <a:solidFill>
                <a:prstClr val="black"/>
              </a:solidFill>
            </a:endParaRPr>
          </a:p>
        </p:txBody>
      </p:sp>
    </p:spTree>
    <p:extLst>
      <p:ext uri="{BB962C8B-B14F-4D97-AF65-F5344CB8AC3E}">
        <p14:creationId xmlns:p14="http://schemas.microsoft.com/office/powerpoint/2010/main" val="3217492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12/8/2016 11:05 PM</a:t>
            </a:fld>
            <a:endParaRPr lang="en-US" sz="1800" kern="0" dirty="0">
              <a:solidFill>
                <a:prstClr val="black"/>
              </a:solidFill>
            </a:endParaRPr>
          </a:p>
        </p:txBody>
      </p:sp>
    </p:spTree>
    <p:extLst>
      <p:ext uri="{BB962C8B-B14F-4D97-AF65-F5344CB8AC3E}">
        <p14:creationId xmlns:p14="http://schemas.microsoft.com/office/powerpoint/2010/main" val="797526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a:t>
            </a:r>
            <a:endParaRPr lang="zh-CN" altLang="en-US" dirty="0"/>
          </a:p>
        </p:txBody>
      </p:sp>
    </p:spTree>
    <p:extLst>
      <p:ext uri="{BB962C8B-B14F-4D97-AF65-F5344CB8AC3E}">
        <p14:creationId xmlns:p14="http://schemas.microsoft.com/office/powerpoint/2010/main" val="561453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Understanding and analyzing unstructured text is an increasingly popular field and includes a wide spectrum of problems such as sentiment analysis, key phrase extraction, topic modeling/extraction, aspect extraction and more.</a:t>
            </a:r>
          </a:p>
          <a:p>
            <a:r>
              <a:rPr lang="en-US" dirty="0"/>
              <a:t>Text Analytics API is a suite of text analytics services : we currently offer APIs for sentiment analysis, key phrase extraction and topic detection for English text, as well as language detection for 120 languages. In this initial preview release, we offer APIs for sentiment analysis and key phrase extraction of English text. No labeled or training data is needed to use the service - just bring your text data. This service is based on research and engineering that originated in Microsoft Research and which has been battle-tested and improved over the past few years.</a:t>
            </a:r>
          </a:p>
        </p:txBody>
      </p:sp>
    </p:spTree>
    <p:extLst>
      <p:ext uri="{BB962C8B-B14F-4D97-AF65-F5344CB8AC3E}">
        <p14:creationId xmlns:p14="http://schemas.microsoft.com/office/powerpoint/2010/main" val="2379651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defTabSz="931774">
              <a:defRPr/>
            </a:pPr>
            <a:r>
              <a:rPr lang="en-US" dirty="0"/>
              <a:t>Do you need to know how frequently certain words appear together? Or figure out which words a user might type next? Or how to break a hashtag into individual words? The Web Language Model API lets your app do all of this quickly and </a:t>
            </a:r>
            <a:r>
              <a:rPr lang="en-US" dirty="0" err="1"/>
              <a:t>accuratel</a:t>
            </a:r>
            <a:r>
              <a:rPr lang="en-US" dirty="0"/>
              <a:t>.</a:t>
            </a:r>
          </a:p>
          <a:p>
            <a:endParaRPr lang="zh-CN" altLang="en-US" dirty="0"/>
          </a:p>
        </p:txBody>
      </p:sp>
    </p:spTree>
    <p:extLst>
      <p:ext uri="{BB962C8B-B14F-4D97-AF65-F5344CB8AC3E}">
        <p14:creationId xmlns:p14="http://schemas.microsoft.com/office/powerpoint/2010/main" val="1185188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12/8/2016 11:05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37</a:t>
            </a:fld>
            <a:endParaRPr lang="en-US" sz="1800" kern="0" dirty="0">
              <a:solidFill>
                <a:sysClr val="windowText" lastClr="000000"/>
              </a:solidFill>
            </a:endParaRPr>
          </a:p>
        </p:txBody>
      </p:sp>
    </p:spTree>
    <p:extLst>
      <p:ext uri="{BB962C8B-B14F-4D97-AF65-F5344CB8AC3E}">
        <p14:creationId xmlns:p14="http://schemas.microsoft.com/office/powerpoint/2010/main" val="2205746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Academic Knowledge API: </a:t>
            </a:r>
            <a:r>
              <a:rPr lang="en-US" sz="900" dirty="0">
                <a:latin typeface="Segoe UI Light" pitchFamily="34" charset="0"/>
              </a:rPr>
              <a:t>The Academic Knowledge API enable developers to interpret user queries for academic intent and retrieve rich entity information about research papers, authors, journals, conferences, and universities from the Microsoft Academic</a:t>
            </a:r>
            <a:endParaRPr lang="en-US" dirty="0"/>
          </a:p>
          <a:p>
            <a:r>
              <a:rPr lang="en-US" b="1" dirty="0"/>
              <a:t>Knowledge Exploration Service API: </a:t>
            </a:r>
            <a:r>
              <a:rPr lang="en-US" sz="900" dirty="0">
                <a:latin typeface="Segoe UI Light" pitchFamily="34" charset="0"/>
              </a:rPr>
              <a:t>Enable interactive search experience over structured data via natural language.  Indexes customer's structured data with support for prefix completion.  Generates annotated interpretations/completions of natural language queries.</a:t>
            </a:r>
            <a:r>
              <a:rPr lang="en-US" dirty="0"/>
              <a:t> </a:t>
            </a:r>
          </a:p>
          <a:p>
            <a:r>
              <a:rPr lang="en-US" b="1" dirty="0"/>
              <a:t>Entity</a:t>
            </a:r>
            <a:r>
              <a:rPr lang="en-US" b="1" baseline="0" dirty="0"/>
              <a:t> Linking Service API: </a:t>
            </a:r>
            <a:r>
              <a:rPr lang="en-US" sz="900" dirty="0">
                <a:latin typeface="Segoe UI Light" pitchFamily="34" charset="0"/>
              </a:rPr>
              <a:t> Given a specific paragraph of text within a document, the Entity Linking will recognize and identify each separate entity based on the context. It Links</a:t>
            </a:r>
            <a:r>
              <a:rPr lang="en-US" sz="900" baseline="0" dirty="0">
                <a:latin typeface="Segoe UI Light" pitchFamily="34" charset="0"/>
              </a:rPr>
              <a:t> </a:t>
            </a:r>
            <a:r>
              <a:rPr lang="en-US" sz="900" dirty="0">
                <a:latin typeface="Segoe UI Light" pitchFamily="34" charset="0"/>
              </a:rPr>
              <a:t>the entity to </a:t>
            </a:r>
            <a:r>
              <a:rPr lang="en-US" sz="900" dirty="0" err="1">
                <a:latin typeface="Segoe UI Light" pitchFamily="34" charset="0"/>
              </a:rPr>
              <a:t>wikipedia</a:t>
            </a:r>
            <a:r>
              <a:rPr lang="en-US" sz="900" dirty="0">
                <a:latin typeface="Segoe UI Light" pitchFamily="34" charset="0"/>
              </a:rPr>
              <a:t>.</a:t>
            </a:r>
            <a:r>
              <a:rPr lang="en-US" dirty="0"/>
              <a:t> Use cases: </a:t>
            </a:r>
            <a:r>
              <a:rPr lang="en-US" sz="900" dirty="0">
                <a:latin typeface="Segoe UI Light" pitchFamily="34" charset="0"/>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p>
          <a:p>
            <a:pPr defTabSz="950464">
              <a:lnSpc>
                <a:spcPct val="90000"/>
              </a:lnSpc>
              <a:spcAft>
                <a:spcPts val="346"/>
              </a:spcAft>
              <a:defRPr/>
            </a:pPr>
            <a:r>
              <a:rPr lang="en-US" sz="900" b="1" dirty="0">
                <a:latin typeface="Segoe UI Light" pitchFamily="34" charset="0"/>
              </a:rPr>
              <a:t>Recommendations API:</a:t>
            </a:r>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12/8/2016 11:05 PM</a:t>
            </a:fld>
            <a:endParaRPr lang="en-US" sz="1800" kern="0" dirty="0">
              <a:solidFill>
                <a:prstClr val="black"/>
              </a:solidFill>
            </a:endParaRPr>
          </a:p>
        </p:txBody>
      </p:sp>
    </p:spTree>
    <p:extLst>
      <p:ext uri="{BB962C8B-B14F-4D97-AF65-F5344CB8AC3E}">
        <p14:creationId xmlns:p14="http://schemas.microsoft.com/office/powerpoint/2010/main" val="1002522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Tap into the wealth of academic content in the Microsoft Academic Graph using the Academic Knowledge API. </a:t>
            </a:r>
          </a:p>
          <a:p>
            <a:r>
              <a:rPr lang="en-US" dirty="0"/>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dirty="0"/>
              <a:t>Additionally, the Academic Knowledge API can auto-complete natural language queries and return entity results, helping users narrow research results faster. </a:t>
            </a:r>
          </a:p>
          <a:p>
            <a:r>
              <a:rPr lang="en-US" dirty="0"/>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3409684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dirty="0"/>
              <a:t>For example, your app may need to understand that "London, the capital" is the city of </a:t>
            </a:r>
          </a:p>
          <a:p>
            <a:r>
              <a:rPr lang="en-US" dirty="0"/>
              <a:t>London in the United Kingdom and not London, Ontario, or Jack London, the author. </a:t>
            </a:r>
          </a:p>
          <a:p>
            <a:r>
              <a:rPr lang="en-US" dirty="0"/>
              <a:t>The Entity Linking Service provides this information quickly and within context, offering a faster, more intelligent user experience. </a:t>
            </a:r>
          </a:p>
          <a:p>
            <a:endParaRPr lang="en-US" dirty="0"/>
          </a:p>
        </p:txBody>
      </p:sp>
    </p:spTree>
    <p:extLst>
      <p:ext uri="{BB962C8B-B14F-4D97-AF65-F5344CB8AC3E}">
        <p14:creationId xmlns:p14="http://schemas.microsoft.com/office/powerpoint/2010/main" val="1301115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b="1" dirty="0"/>
              <a:t>Why choose these APIs? </a:t>
            </a:r>
            <a:r>
              <a:rPr lang="en-US" sz="900" dirty="0"/>
              <a:t>They work, and it’s easy. </a:t>
            </a:r>
          </a:p>
          <a:p>
            <a:endParaRPr lang="en-US" sz="900" dirty="0"/>
          </a:p>
          <a:p>
            <a:r>
              <a:rPr lang="en-US" sz="900" b="1" dirty="0"/>
              <a:t>Easy</a:t>
            </a:r>
            <a:r>
              <a:rPr lang="en-US" sz="900" dirty="0"/>
              <a:t>:  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1" dirty="0"/>
              <a:t>Flexible</a:t>
            </a:r>
            <a:r>
              <a:rPr lang="en-US" sz="900" dirty="0"/>
              <a:t>:  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defTabSz="931774">
              <a:defRPr/>
            </a:pPr>
            <a:r>
              <a:rPr lang="en-US" sz="900" b="1" dirty="0"/>
              <a:t>Tested</a:t>
            </a:r>
            <a:r>
              <a:rPr lang="en-US" sz="900" dirty="0"/>
              <a:t>: Tap into 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 and Skype.  </a:t>
            </a:r>
          </a:p>
          <a:p>
            <a:pPr defTabSz="950464">
              <a:lnSpc>
                <a:spcPct val="90000"/>
              </a:lnSpc>
              <a:spcAft>
                <a:spcPts val="346"/>
              </a:spcAft>
              <a:defRPr/>
            </a:pPr>
            <a:endParaRPr lang="en-US" sz="900" dirty="0"/>
          </a:p>
          <a:p>
            <a:pPr defTabSz="950464">
              <a:lnSpc>
                <a:spcPct val="90000"/>
              </a:lnSpc>
              <a:spcAft>
                <a:spcPts val="346"/>
              </a:spcAft>
              <a:defRPr/>
            </a:pPr>
            <a:endParaRPr lang="en-US" sz="900" dirty="0"/>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Microsoft Build 2016</a:t>
            </a: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12/8/2016 11:05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4</a:t>
            </a:fld>
            <a:endParaRPr lang="en-US" sz="1800" kern="0" dirty="0">
              <a:solidFill>
                <a:prstClr val="black"/>
              </a:solidFill>
            </a:endParaRPr>
          </a:p>
        </p:txBody>
      </p:sp>
    </p:spTree>
    <p:extLst>
      <p:ext uri="{BB962C8B-B14F-4D97-AF65-F5344CB8AC3E}">
        <p14:creationId xmlns:p14="http://schemas.microsoft.com/office/powerpoint/2010/main" val="3314537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12/8/2016 11:05 PM</a:t>
            </a:fld>
            <a:endParaRPr lang="en-US" sz="1800" kern="0" dirty="0">
              <a:solidFill>
                <a:prstClr val="black"/>
              </a:solidFill>
            </a:endParaRPr>
          </a:p>
        </p:txBody>
      </p:sp>
    </p:spTree>
    <p:extLst>
      <p:ext uri="{BB962C8B-B14F-4D97-AF65-F5344CB8AC3E}">
        <p14:creationId xmlns:p14="http://schemas.microsoft.com/office/powerpoint/2010/main" val="3204807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Do you have structured data for users to explore via natural language? The Knowledge Exploration Service takes structured data and linguistic resources you provide and creates a service that enables interactive search. </a:t>
            </a:r>
          </a:p>
          <a:p>
            <a:r>
              <a:rPr lang="en-US" dirty="0"/>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406231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Recommendations API helps your customer discover items in your catalog. </a:t>
            </a:r>
          </a:p>
          <a:p>
            <a:r>
              <a:rPr lang="en-US" dirty="0"/>
              <a:t>Customer activity in your digital store is used to recommend items and to improve conversion in your digital store. </a:t>
            </a:r>
          </a:p>
          <a:p>
            <a:r>
              <a:rPr lang="en-US" dirty="0"/>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dirty="0"/>
          </a:p>
        </p:txBody>
      </p:sp>
      <p:sp>
        <p:nvSpPr>
          <p:cNvPr id="4" name="Slide Number Placeholder 3"/>
          <p:cNvSpPr>
            <a:spLocks noGrp="1"/>
          </p:cNvSpPr>
          <p:nvPr>
            <p:ph type="sldNum" sz="quarter" idx="10"/>
          </p:nvPr>
        </p:nvSpPr>
        <p:spPr/>
        <p:txBody>
          <a:bodyPr/>
          <a:lstStyle/>
          <a:p>
            <a:pPr defTabSz="931774">
              <a:defRPr/>
            </a:pPr>
            <a:fld id="{C281ED3B-2C22-4C87-A5B7-47B82DB4EEA7}" type="slidenum">
              <a:rPr lang="en-US" sz="1800" kern="0">
                <a:solidFill>
                  <a:sysClr val="windowText" lastClr="000000"/>
                </a:solidFill>
              </a:rPr>
              <a:pPr defTabSz="931774">
                <a:defRPr/>
              </a:pPr>
              <a:t>43</a:t>
            </a:fld>
            <a:endParaRPr lang="en-US" sz="1800" kern="0">
              <a:solidFill>
                <a:sysClr val="windowText" lastClr="000000"/>
              </a:solidFill>
            </a:endParaRPr>
          </a:p>
        </p:txBody>
      </p:sp>
    </p:spTree>
    <p:extLst>
      <p:ext uri="{BB962C8B-B14F-4D97-AF65-F5344CB8AC3E}">
        <p14:creationId xmlns:p14="http://schemas.microsoft.com/office/powerpoint/2010/main" val="6325851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12/8/2016 11:05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44</a:t>
            </a:fld>
            <a:endParaRPr lang="en-US" sz="1800" kern="0" dirty="0">
              <a:solidFill>
                <a:sysClr val="windowText" lastClr="000000"/>
              </a:solidFill>
            </a:endParaRPr>
          </a:p>
        </p:txBody>
      </p:sp>
    </p:spTree>
    <p:extLst>
      <p:ext uri="{BB962C8B-B14F-4D97-AF65-F5344CB8AC3E}">
        <p14:creationId xmlns:p14="http://schemas.microsoft.com/office/powerpoint/2010/main" val="147918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12/8/2016 11:05 PM</a:t>
            </a:fld>
            <a:endParaRPr lang="en-US" sz="1800" kern="0" dirty="0">
              <a:solidFill>
                <a:prstClr val="black"/>
              </a:solidFill>
            </a:endParaRPr>
          </a:p>
        </p:txBody>
      </p:sp>
    </p:spTree>
    <p:extLst>
      <p:ext uri="{BB962C8B-B14F-4D97-AF65-F5344CB8AC3E}">
        <p14:creationId xmlns:p14="http://schemas.microsoft.com/office/powerpoint/2010/main" val="23373092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dirty="0"/>
          </a:p>
        </p:txBody>
      </p:sp>
    </p:spTree>
    <p:extLst>
      <p:ext uri="{BB962C8B-B14F-4D97-AF65-F5344CB8AC3E}">
        <p14:creationId xmlns:p14="http://schemas.microsoft.com/office/powerpoint/2010/main" val="1325239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a:t>
            </a:r>
            <a:r>
              <a:rPr lang="en-US" baseline="0" dirty="0"/>
              <a:t>-outs: </a:t>
            </a:r>
          </a:p>
          <a:p>
            <a:pPr marL="174708" indent="-174708">
              <a:buFontTx/>
              <a:buChar char="-"/>
            </a:pPr>
            <a:r>
              <a:rPr lang="en-US" baseline="0" dirty="0"/>
              <a:t>GET Request to REST Endpoint -&gt; notice the URL schema (version / search vertical) and Request header to pass the subscription key</a:t>
            </a:r>
          </a:p>
          <a:p>
            <a:pPr marL="174708" indent="-174708">
              <a:buFontTx/>
              <a:buChar char="-"/>
            </a:pPr>
            <a:r>
              <a:rPr lang="en-US" baseline="0" dirty="0"/>
              <a:t>Foundation of the Search APIs : One call to rule them all -&gt; Web + DeepLinks, Image, Video, News, Related Search Results</a:t>
            </a:r>
          </a:p>
          <a:p>
            <a:pPr marL="174708" indent="-174708">
              <a:buFontTx/>
              <a:buChar char="-"/>
            </a:pPr>
            <a:r>
              <a:rPr lang="en-US" baseline="0" dirty="0"/>
              <a:t>Ranking hint for optimal positioning in the page layout</a:t>
            </a:r>
          </a:p>
          <a:p>
            <a:pPr marL="174708" indent="-174708">
              <a:buFontTx/>
              <a:buChar char="-"/>
            </a:pPr>
            <a:endParaRPr lang="en-US" baseline="0" dirty="0"/>
          </a:p>
          <a:p>
            <a:pPr marL="174708" indent="-174708">
              <a:buFontTx/>
              <a:buChar char="-"/>
            </a:pPr>
            <a:endParaRPr lang="en-US" baseline="0"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12/8/2016 11:05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47</a:t>
            </a:fld>
            <a:endParaRPr lang="en-US" sz="1800" kern="0" dirty="0">
              <a:solidFill>
                <a:sysClr val="windowText" lastClr="000000"/>
              </a:solidFill>
            </a:endParaRPr>
          </a:p>
        </p:txBody>
      </p:sp>
    </p:spTree>
    <p:extLst>
      <p:ext uri="{BB962C8B-B14F-4D97-AF65-F5344CB8AC3E}">
        <p14:creationId xmlns:p14="http://schemas.microsoft.com/office/powerpoint/2010/main" val="881229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dirty="0"/>
          </a:p>
        </p:txBody>
      </p:sp>
    </p:spTree>
    <p:extLst>
      <p:ext uri="{BB962C8B-B14F-4D97-AF65-F5344CB8AC3E}">
        <p14:creationId xmlns:p14="http://schemas.microsoft.com/office/powerpoint/2010/main" val="11558993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12/8/2016 11:05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49</a:t>
            </a:fld>
            <a:endParaRPr lang="en-US" sz="1800" kern="0" dirty="0">
              <a:solidFill>
                <a:sysClr val="windowText" lastClr="000000"/>
              </a:solidFill>
            </a:endParaRPr>
          </a:p>
        </p:txBody>
      </p:sp>
    </p:spTree>
    <p:extLst>
      <p:ext uri="{BB962C8B-B14F-4D97-AF65-F5344CB8AC3E}">
        <p14:creationId xmlns:p14="http://schemas.microsoft.com/office/powerpoint/2010/main" val="37135373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171213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8523">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marL="604699" defTabSz="9671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38EEC551-8CDA-4EB6-89BB-2A86C9F091C8}" type="datetime8">
              <a:rPr lang="en-US" sz="1800" kern="0">
                <a:solidFill>
                  <a:prstClr val="black"/>
                </a:solidFill>
              </a:rPr>
              <a:pPr defTabSz="968523">
                <a:defRPr/>
              </a:pPr>
              <a:t>12/8/2016 11:05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sz="1800" kern="0">
                <a:solidFill>
                  <a:prstClr val="black"/>
                </a:solidFill>
              </a:rPr>
              <a:pPr defTabSz="968523">
                <a:defRPr/>
              </a:pPr>
              <a:t>5</a:t>
            </a:fld>
            <a:endParaRPr lang="en-US" sz="1800" kern="0" dirty="0">
              <a:solidFill>
                <a:prstClr val="black"/>
              </a:solidFill>
            </a:endParaRPr>
          </a:p>
        </p:txBody>
      </p:sp>
    </p:spTree>
    <p:extLst>
      <p:ext uri="{BB962C8B-B14F-4D97-AF65-F5344CB8AC3E}">
        <p14:creationId xmlns:p14="http://schemas.microsoft.com/office/powerpoint/2010/main" val="282275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2698738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12/8/2016 11:05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52</a:t>
            </a:fld>
            <a:endParaRPr lang="en-US" sz="1800" kern="0" dirty="0">
              <a:solidFill>
                <a:sysClr val="windowText" lastClr="000000"/>
              </a:solidFill>
            </a:endParaRPr>
          </a:p>
        </p:txBody>
      </p:sp>
    </p:spTree>
    <p:extLst>
      <p:ext uri="{BB962C8B-B14F-4D97-AF65-F5344CB8AC3E}">
        <p14:creationId xmlns:p14="http://schemas.microsoft.com/office/powerpoint/2010/main" val="1384548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6870032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919243-CEB9-4BA2-A1AC-6985EA447281}" type="slidenum">
              <a:rPr lang="en-US" smtClean="0"/>
              <a:t>54</a:t>
            </a:fld>
            <a:endParaRPr lang="en-US"/>
          </a:p>
        </p:txBody>
      </p:sp>
    </p:spTree>
    <p:extLst>
      <p:ext uri="{BB962C8B-B14F-4D97-AF65-F5344CB8AC3E}">
        <p14:creationId xmlns:p14="http://schemas.microsoft.com/office/powerpoint/2010/main" val="1935683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1" baseline="0" dirty="0"/>
              <a:t>Anna, 2m</a:t>
            </a:r>
          </a:p>
          <a:p>
            <a:r>
              <a:rPr lang="en-US" b="1" baseline="0" dirty="0"/>
              <a:t>-----------------------------------</a:t>
            </a:r>
          </a:p>
          <a:p>
            <a:pPr marL="174708" indent="-174708">
              <a:buFont typeface="Arial" panose="020B0604020202020204" pitchFamily="34" charset="0"/>
              <a:buChar char="•"/>
            </a:pPr>
            <a:r>
              <a:rPr lang="en-US" dirty="0"/>
              <a:t>Understand</a:t>
            </a:r>
            <a:r>
              <a:rPr lang="en-US" baseline="0" dirty="0"/>
              <a:t> and intelligently act on data</a:t>
            </a:r>
          </a:p>
          <a:p>
            <a:pPr marL="174708" indent="-174708">
              <a:buFont typeface="Arial" panose="020B0604020202020204" pitchFamily="34" charset="0"/>
              <a:buChar char="•"/>
            </a:pPr>
            <a:r>
              <a:rPr lang="en-US" baseline="0" dirty="0"/>
              <a:t>“democratization”</a:t>
            </a:r>
          </a:p>
          <a:p>
            <a:pPr marL="174708" indent="-174708">
              <a:buFont typeface="Arial" panose="020B0604020202020204" pitchFamily="34" charset="0"/>
              <a:buChar char="•"/>
            </a:pPr>
            <a:r>
              <a:rPr lang="en-US" baseline="0" dirty="0"/>
              <a:t>Easy, </a:t>
            </a:r>
            <a:r>
              <a:rPr lang="en-US" baseline="0" dirty="0" err="1"/>
              <a:t>Xplat</a:t>
            </a:r>
            <a:r>
              <a:rPr lang="en-US" baseline="0" dirty="0"/>
              <a:t>, High-Tech</a:t>
            </a:r>
            <a:endParaRPr lang="en-US" dirty="0"/>
          </a:p>
          <a:p>
            <a:endParaRPr lang="en-US" dirty="0"/>
          </a:p>
          <a:p>
            <a:endParaRPr lang="en-US" dirty="0"/>
          </a:p>
          <a:p>
            <a:endParaRPr lang="en-US" dirty="0"/>
          </a:p>
          <a:p>
            <a:endParaRPr lang="en-US" baseline="0" dirty="0"/>
          </a:p>
        </p:txBody>
      </p:sp>
      <p:sp>
        <p:nvSpPr>
          <p:cNvPr id="6" name="Date Placeholder 5"/>
          <p:cNvSpPr>
            <a:spLocks noGrp="1"/>
          </p:cNvSpPr>
          <p:nvPr>
            <p:ph type="dt" idx="12"/>
          </p:nvPr>
        </p:nvSpPr>
        <p:spPr/>
        <p:txBody>
          <a:bodyPr/>
          <a:lstStyle/>
          <a:p>
            <a:pPr defTabSz="841185">
              <a:defRPr/>
            </a:pPr>
            <a:fld id="{B192D058-1985-4467-845A-1C29607F2B73}" type="datetime1">
              <a:rPr lang="en-US" sz="4600" b="1" kern="0">
                <a:solidFill>
                  <a:srgbClr val="3B99D4"/>
                </a:solidFill>
                <a:latin typeface="Segoe UI"/>
                <a:cs typeface="Segoe UI"/>
                <a:sym typeface="Segoe UI"/>
              </a:rPr>
              <a:pPr defTabSz="841185">
                <a:defRPr/>
              </a:pPr>
              <a:t>12/8/2016</a:t>
            </a:fld>
            <a:endParaRPr lang="en-US" sz="4600" b="1" kern="0" dirty="0">
              <a:solidFill>
                <a:srgbClr val="3B99D4"/>
              </a:solidFill>
              <a:latin typeface="Segoe UI"/>
              <a:cs typeface="Segoe UI"/>
              <a:sym typeface="Segoe UI"/>
            </a:endParaRPr>
          </a:p>
        </p:txBody>
      </p:sp>
      <p:sp>
        <p:nvSpPr>
          <p:cNvPr id="7" name="Slide Number Placeholder 6"/>
          <p:cNvSpPr>
            <a:spLocks noGrp="1"/>
          </p:cNvSpPr>
          <p:nvPr>
            <p:ph type="sldNum" sz="quarter" idx="13"/>
          </p:nvPr>
        </p:nvSpPr>
        <p:spPr/>
        <p:txBody>
          <a:bodyPr/>
          <a:lstStyle/>
          <a:p>
            <a:pPr defTabSz="841185">
              <a:defRPr/>
            </a:pPr>
            <a:fld id="{B4008EB6-D09E-4580-8CD6-DDB14511944F}" type="slidenum">
              <a:rPr lang="en-US" sz="4600" b="1" kern="0">
                <a:solidFill>
                  <a:srgbClr val="3B99D4"/>
                </a:solidFill>
                <a:latin typeface="Segoe UI"/>
                <a:cs typeface="Segoe UI"/>
                <a:sym typeface="Segoe UI"/>
              </a:rPr>
              <a:pPr defTabSz="841185">
                <a:defRPr/>
              </a:pPr>
              <a:t>6</a:t>
            </a:fld>
            <a:endParaRPr lang="en-US" sz="4600" b="1" kern="0" dirty="0">
              <a:solidFill>
                <a:srgbClr val="3B99D4"/>
              </a:solidFill>
              <a:latin typeface="Segoe UI"/>
              <a:cs typeface="Segoe UI"/>
              <a:sym typeface="Segoe UI"/>
            </a:endParaRPr>
          </a:p>
        </p:txBody>
      </p:sp>
      <p:sp>
        <p:nvSpPr>
          <p:cNvPr id="10" name="Footer Placeholder 9"/>
          <p:cNvSpPr>
            <a:spLocks noGrp="1"/>
          </p:cNvSpPr>
          <p:nvPr>
            <p:ph type="ftr" sz="quarter" idx="14"/>
          </p:nvPr>
        </p:nvSpPr>
        <p:spPr/>
        <p:txBody>
          <a:bodyPr/>
          <a:lstStyle/>
          <a:p>
            <a:pPr defTabSz="931467" eaLnBrk="0" hangingPunct="0">
              <a:defRPr/>
            </a:pPr>
            <a:r>
              <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354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12/8/2016 11:05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7</a:t>
            </a:fld>
            <a:endParaRPr lang="en-US" sz="1800" kern="0" dirty="0">
              <a:solidFill>
                <a:sysClr val="windowText" lastClr="000000"/>
              </a:solidFill>
            </a:endParaRPr>
          </a:p>
        </p:txBody>
      </p:sp>
    </p:spTree>
    <p:extLst>
      <p:ext uri="{BB962C8B-B14F-4D97-AF65-F5344CB8AC3E}">
        <p14:creationId xmlns:p14="http://schemas.microsoft.com/office/powerpoint/2010/main" val="2623741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12/8/2016 11:05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3701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1441420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68580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35208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68014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28759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541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93776"/>
            <a:ext cx="4325606" cy="364224"/>
          </a:xfrm>
          <a:prstGeom prst="rect">
            <a:avLst/>
          </a:prstGeom>
        </p:spPr>
        <p:txBody>
          <a:bodyPr vert="horz" lIns="182880" tIns="45720" rIns="182880" bIns="45720" rtlCol="0" anchor="ctr"/>
          <a:lstStyle>
            <a:lvl1pPr algn="l">
              <a:defRPr sz="980">
                <a:solidFill>
                  <a:schemeClr val="tx1">
                    <a:tint val="75000"/>
                  </a:schemeClr>
                </a:solidFill>
              </a:defRPr>
            </a:lvl1pPr>
          </a:lstStyle>
          <a:p>
            <a:pPr defTabSz="914192">
              <a:defRPr/>
            </a:pP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pPr defTabSz="914192">
              <a:defRPr/>
            </a:pPr>
            <a:fld id="{6503E857-4F15-4ECA-BD4D-D22AAAB9E67A}" type="slidenum">
              <a:rPr lang="en-US" smtClean="0">
                <a:solidFill>
                  <a:srgbClr val="505050">
                    <a:tint val="75000"/>
                  </a:srgbClr>
                </a:solidFill>
              </a:rPr>
              <a:pPr defTabSz="914192">
                <a:defRPr/>
              </a:pPr>
              <a:t>‹#›</a:t>
            </a:fld>
            <a:endParaRPr lang="en-US" dirty="0">
              <a:solidFill>
                <a:srgbClr val="505050">
                  <a:tint val="75000"/>
                </a:srgbClr>
              </a:solidFill>
            </a:endParaRPr>
          </a:p>
        </p:txBody>
      </p:sp>
    </p:spTree>
    <p:extLst>
      <p:ext uri="{BB962C8B-B14F-4D97-AF65-F5344CB8AC3E}">
        <p14:creationId xmlns:p14="http://schemas.microsoft.com/office/powerpoint/2010/main" val="167942063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6834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a:t>
            </a:r>
            <a:r>
              <a:rPr lang="en-US" sz="800" baseline="0" dirty="0">
                <a:solidFill>
                  <a:srgbClr val="666666"/>
                </a:solidFill>
              </a:rPr>
              <a:t> Use Under NDA Only</a:t>
            </a:r>
            <a:endParaRPr lang="en-US" sz="800"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308112895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72353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8"/>
            <a:ext cx="2819048" cy="590476"/>
          </a:xfrm>
          <a:prstGeom prst="rect">
            <a:avLst/>
          </a:prstGeom>
        </p:spPr>
      </p:pic>
    </p:spTree>
    <p:extLst>
      <p:ext uri="{BB962C8B-B14F-4D97-AF65-F5344CB8AC3E}">
        <p14:creationId xmlns:p14="http://schemas.microsoft.com/office/powerpoint/2010/main" val="2392327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10201" y="-1400138"/>
            <a:ext cx="2819048" cy="590476"/>
          </a:xfrm>
          <a:prstGeom prst="rect">
            <a:avLst/>
          </a:prstGeom>
        </p:spPr>
      </p:pic>
    </p:spTree>
    <p:extLst>
      <p:ext uri="{BB962C8B-B14F-4D97-AF65-F5344CB8AC3E}">
        <p14:creationId xmlns:p14="http://schemas.microsoft.com/office/powerpoint/2010/main" val="387519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348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86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651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402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281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029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506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122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05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7932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487948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7100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6888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90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4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15332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010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077001" y="-800063"/>
            <a:ext cx="2819048" cy="590476"/>
          </a:xfrm>
          <a:prstGeom prst="rect">
            <a:avLst/>
          </a:prstGeom>
        </p:spPr>
      </p:pic>
    </p:spTree>
    <p:extLst>
      <p:ext uri="{BB962C8B-B14F-4D97-AF65-F5344CB8AC3E}">
        <p14:creationId xmlns:p14="http://schemas.microsoft.com/office/powerpoint/2010/main" val="2264784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76976" y="-961988"/>
            <a:ext cx="2819048" cy="590476"/>
          </a:xfrm>
          <a:prstGeom prst="rect">
            <a:avLst/>
          </a:prstGeom>
        </p:spPr>
      </p:pic>
    </p:spTree>
    <p:extLst>
      <p:ext uri="{BB962C8B-B14F-4D97-AF65-F5344CB8AC3E}">
        <p14:creationId xmlns:p14="http://schemas.microsoft.com/office/powerpoint/2010/main" val="2948843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2902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06585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86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3F22F6-0CCB-4905-93A4-CA762D042ACA}"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D3087-B9A0-49F7-B8D2-F68F6338A149}" type="slidenum">
              <a:rPr lang="en-US" smtClean="0"/>
              <a:t>‹#›</a:t>
            </a:fld>
            <a:endParaRPr lang="en-US"/>
          </a:p>
        </p:txBody>
      </p:sp>
    </p:spTree>
    <p:extLst>
      <p:ext uri="{BB962C8B-B14F-4D97-AF65-F5344CB8AC3E}">
        <p14:creationId xmlns:p14="http://schemas.microsoft.com/office/powerpoint/2010/main" val="10033481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516" y="3877271"/>
            <a:ext cx="9562678" cy="1794661"/>
          </a:xfrm>
          <a:prstGeom prst="rect">
            <a:avLst/>
          </a:prstGeo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8455" y="2075840"/>
            <a:ext cx="9562678" cy="1793104"/>
          </a:xfrm>
          <a:prstGeom prst="rect">
            <a:avLst/>
          </a:prstGeom>
          <a:noFill/>
        </p:spPr>
        <p:txBody>
          <a:bodyPr lIns="146304" tIns="91440" rIns="146304" bIns="91440" anchor="t" anchorCtr="0"/>
          <a:lstStyle>
            <a:lvl1pPr>
              <a:defRPr sz="7060" b="1" spc="-98"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5" y="470411"/>
            <a:ext cx="1217654"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6E6E73"/>
              </a:solidFill>
              <a:effectLst/>
              <a:uLnTx/>
              <a:uFillTx/>
              <a:latin typeface="Segoe UI"/>
              <a:ea typeface="+mn-ea"/>
              <a:cs typeface="+mn-cs"/>
            </a:endParaRPr>
          </a:p>
        </p:txBody>
      </p:sp>
    </p:spTree>
    <p:extLst>
      <p:ext uri="{BB962C8B-B14F-4D97-AF65-F5344CB8AC3E}">
        <p14:creationId xmlns:p14="http://schemas.microsoft.com/office/powerpoint/2010/main" val="1693043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570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89179"/>
            <a:ext cx="11475214" cy="1908856"/>
          </a:xfrm>
          <a:prstGeom prst="rect">
            <a:avLst/>
          </a:prstGeo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358455" y="291103"/>
            <a:ext cx="11475214"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493337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455" y="3161723"/>
            <a:ext cx="11475214" cy="2425399"/>
          </a:xfrm>
          <a:prstGeom prst="rect">
            <a:avLst/>
          </a:prstGeom>
        </p:spPr>
        <p:txBody>
          <a:bodyPr vert="horz" wrap="square" lIns="146304" tIns="91440" rIns="146304" bIns="91440" rtlCol="0">
            <a:spAutoFit/>
          </a:bodyPr>
          <a:lstStyle>
            <a:lvl1pPr marL="336213" indent="-336213">
              <a:buNone/>
              <a:defRPr lang="en-US" sz="2745" baseline="0" smtClean="0">
                <a:solidFill>
                  <a:schemeClr val="tx2"/>
                </a:solidFill>
              </a:defRPr>
            </a:lvl1pPr>
            <a:lvl2pPr marL="572808" indent="-236595">
              <a:buNone/>
              <a:defRPr lang="en-US" sz="2745" smtClean="0">
                <a:solidFill>
                  <a:schemeClr val="tx2"/>
                </a:solidFill>
                <a:latin typeface="+mj-lt"/>
              </a:defRPr>
            </a:lvl2pPr>
            <a:lvl3pPr marL="784498" indent="-224142">
              <a:buNone/>
              <a:defRPr lang="en-US" sz="2745" smtClean="0">
                <a:solidFill>
                  <a:schemeClr val="tx2"/>
                </a:solidFill>
                <a:latin typeface="+mj-lt"/>
              </a:defRPr>
            </a:lvl3pPr>
            <a:lvl4pPr marL="1008640" indent="-224142">
              <a:buNone/>
              <a:defRPr lang="en-US" sz="2745" smtClean="0">
                <a:solidFill>
                  <a:schemeClr val="tx2"/>
                </a:solidFill>
                <a:latin typeface="+mj-lt"/>
              </a:defRPr>
            </a:lvl4pPr>
            <a:lvl5pPr marL="1232783" indent="-224142">
              <a:buNone/>
              <a:defRPr lang="en-GB" sz="2745">
                <a:solidFill>
                  <a:schemeClr val="tx2"/>
                </a:solidFill>
                <a:latin typeface="+mj-lt"/>
              </a:defRPr>
            </a:lvl5pPr>
          </a:lstStyle>
          <a:p>
            <a:pPr marL="0" lvl="0" indent="0"/>
            <a:r>
              <a:rPr lang="en-US" dirty="0"/>
              <a:t>Section introductory text</a:t>
            </a:r>
          </a:p>
          <a:p>
            <a:pPr marL="336213" lvl="1" indent="0"/>
            <a:r>
              <a:rPr lang="en-US" dirty="0"/>
              <a:t>Second level</a:t>
            </a:r>
          </a:p>
          <a:p>
            <a:pPr marL="560356" lvl="2" indent="0"/>
            <a:r>
              <a:rPr lang="en-US" dirty="0"/>
              <a:t>Third level</a:t>
            </a:r>
          </a:p>
          <a:p>
            <a:pPr marL="784498" lvl="3" indent="0"/>
            <a:r>
              <a:rPr lang="en-US" dirty="0"/>
              <a:t>Fourth level</a:t>
            </a:r>
          </a:p>
          <a:p>
            <a:pPr marL="1008640" lvl="4" indent="0"/>
            <a:r>
              <a:rPr lang="en-US" dirty="0"/>
              <a:t>Fifth level</a:t>
            </a:r>
            <a:endParaRPr lang="en-GB" dirty="0"/>
          </a:p>
        </p:txBody>
      </p:sp>
      <p:sp>
        <p:nvSpPr>
          <p:cNvPr id="2" name="Title 1"/>
          <p:cNvSpPr>
            <a:spLocks noGrp="1"/>
          </p:cNvSpPr>
          <p:nvPr>
            <p:ph type="title" hasCustomPrompt="1"/>
          </p:nvPr>
        </p:nvSpPr>
        <p:spPr>
          <a:xfrm>
            <a:off x="358455" y="1337046"/>
            <a:ext cx="11475214" cy="1796217"/>
          </a:xfrm>
          <a:prstGeom prst="rect">
            <a:avLst/>
          </a:prstGeom>
          <a:noFill/>
        </p:spPr>
        <p:txBody>
          <a:bodyPr tIns="91440" bIns="91440" anchor="t" anchorCtr="0"/>
          <a:lstStyle>
            <a:lvl1pPr>
              <a:defRPr sz="8628" spc="-98" baseline="0">
                <a:solidFill>
                  <a:schemeClr val="tx2"/>
                </a:solidFill>
              </a:defRPr>
            </a:lvl1pPr>
          </a:lstStyle>
          <a:p>
            <a:r>
              <a:rPr lang="en-US" dirty="0"/>
              <a:t>Section title</a:t>
            </a:r>
          </a:p>
        </p:txBody>
      </p:sp>
    </p:spTree>
    <p:extLst>
      <p:ext uri="{BB962C8B-B14F-4D97-AF65-F5344CB8AC3E}">
        <p14:creationId xmlns:p14="http://schemas.microsoft.com/office/powerpoint/2010/main" val="7856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8455" y="291103"/>
            <a:ext cx="11475214"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455" y="1189177"/>
            <a:ext cx="11475214"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084555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527501FE-16B3-4C22-952A-C5935B3C8F12}" type="datetimeFigureOut">
              <a:rPr lang="en-US" sz="1765" smtClean="0">
                <a:solidFill>
                  <a:srgbClr val="6E6E73"/>
                </a:solidFill>
              </a:rPr>
              <a:pPr defTabSz="914554"/>
              <a:t>12/8/2016</a:t>
            </a:fld>
            <a:endParaRPr lang="en-US" sz="1765">
              <a:solidFill>
                <a:srgbClr val="6E6E73"/>
              </a:solidFill>
            </a:endParaRPr>
          </a:p>
        </p:txBody>
      </p:sp>
      <p:sp>
        <p:nvSpPr>
          <p:cNvPr id="5" name="Footer Placeholder 4"/>
          <p:cNvSpPr>
            <a:spLocks noGrp="1"/>
          </p:cNvSpPr>
          <p:nvPr>
            <p:ph type="ftr" sz="quarter" idx="11"/>
          </p:nvPr>
        </p:nvSpPr>
        <p:spPr/>
        <p:txBody>
          <a:bodyPr/>
          <a:lstStyle/>
          <a:p>
            <a:pPr defTabSz="914554"/>
            <a:endParaRPr lang="en-US" sz="1765">
              <a:solidFill>
                <a:srgbClr val="6E6E73"/>
              </a:solidFill>
            </a:endParaRPr>
          </a:p>
        </p:txBody>
      </p:sp>
      <p:sp>
        <p:nvSpPr>
          <p:cNvPr id="6" name="Slide Number Placeholder 5"/>
          <p:cNvSpPr>
            <a:spLocks noGrp="1"/>
          </p:cNvSpPr>
          <p:nvPr>
            <p:ph type="sldNum" sz="quarter" idx="12"/>
          </p:nvPr>
        </p:nvSpPr>
        <p:spPr/>
        <p:txBody>
          <a:bodyPr/>
          <a:lstStyle/>
          <a:p>
            <a:pPr defTabSz="914554"/>
            <a:fld id="{2AEAC5B9-711E-4C9A-B41E-EAD93F261047}" type="slidenum">
              <a:rPr lang="en-US" sz="1765" smtClean="0">
                <a:solidFill>
                  <a:srgbClr val="6E6E73"/>
                </a:solidFill>
              </a:rPr>
              <a:pPr defTabSz="914554"/>
              <a:t>‹#›</a:t>
            </a:fld>
            <a:endParaRPr lang="en-US" sz="1765">
              <a:solidFill>
                <a:srgbClr val="6E6E73"/>
              </a:solidFill>
            </a:endParaRPr>
          </a:p>
        </p:txBody>
      </p:sp>
    </p:spTree>
    <p:extLst>
      <p:ext uri="{BB962C8B-B14F-4D97-AF65-F5344CB8AC3E}">
        <p14:creationId xmlns:p14="http://schemas.microsoft.com/office/powerpoint/2010/main" val="18193321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161995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5076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3600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5730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635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244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54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3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176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434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651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08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60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3139917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12692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2778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573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8475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32485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55409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415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2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514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0915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1355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05427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3631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7276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85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3111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274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99682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95809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4629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131210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9612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293887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3580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516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1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512390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849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3108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8969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28611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060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053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941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51979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5295231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22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78620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16424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8843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41750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041678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1835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41250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253029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701969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7714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9754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68707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200512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12982314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031205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57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45070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7624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157112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56058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97502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8843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455337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7772029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0731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1364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7299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02379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68409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93465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457825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086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1469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9455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8797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87723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2166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432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3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4563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84044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9757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1584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BB18782-5F7D-489D-BACF-969A4F1EDC36}" type="datetimeFigureOut">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12/8/2016</a:t>
            </a:fld>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2D0876-D51D-4894-8731-328A8FB77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85729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w/o illustration Light">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1533682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73630805"/>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012460248"/>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Heading / Quot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56516859"/>
      </p:ext>
    </p:extLst>
  </p:cSld>
  <p:clrMapOvr>
    <a:masterClrMapping/>
  </p:clrMapOvr>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8259109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9360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ullets Light_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97149293"/>
      </p:ext>
    </p:extLst>
  </p:cSld>
  <p:clrMapOvr>
    <a:masterClrMapping/>
  </p:clrMapOvr>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ullets Light_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37874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105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2909218"/>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6069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7462990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40766522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4C3AA8-5CC5-455F-9567-72E6AB2AEB6E}"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5124772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4C3AA8-5CC5-455F-9567-72E6AB2AEB6E}" type="datetimeFigureOut">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0450038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4C3AA8-5CC5-455F-9567-72E6AB2AEB6E}" type="datetimeFigureOut">
              <a:rPr lang="en-US" smtClean="0"/>
              <a:t>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924039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4C3AA8-5CC5-455F-9567-72E6AB2AEB6E}" type="datetimeFigureOut">
              <a:rPr lang="en-US" smtClean="0"/>
              <a:t>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846611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C3AA8-5CC5-455F-9567-72E6AB2AEB6E}" type="datetimeFigureOut">
              <a:rPr lang="en-US" smtClean="0"/>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1743706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82092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9979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2880400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3398299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567020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540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4566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3815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695691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96461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422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705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8291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7933" y="3877273"/>
            <a:ext cx="9562679" cy="1794661"/>
          </a:xfrm>
          <a:noFill/>
        </p:spPr>
        <p:txBody>
          <a:bodyPr lIns="143423" tIns="107568" rIns="143423" bIns="107568">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37579" y="2075840"/>
            <a:ext cx="9562679" cy="1793104"/>
          </a:xfrm>
          <a:noFill/>
        </p:spPr>
        <p:txBody>
          <a:bodyPr lIns="143423" tIns="89640" rIns="143423" bIns="89640" anchor="t" anchorCtr="0"/>
          <a:lstStyle>
            <a:lvl1pPr>
              <a:defRPr sz="5900" spc="-99"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8" y="470415"/>
            <a:ext cx="1217655"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anchor="t" anchorCtr="0" compatLnSpc="1">
            <a:prstTxWarp prst="textNoShape">
              <a:avLst/>
            </a:prstTxWarp>
          </a:bodyPr>
          <a:lstStyle/>
          <a:p>
            <a:pPr marL="0" marR="0" lvl="0" indent="0" algn="l" defTabSz="91436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ooter Placeholder 3"/>
          <p:cNvSpPr>
            <a:spLocks noGrp="1"/>
          </p:cNvSpPr>
          <p:nvPr>
            <p:ph type="ftr" sz="quarter" idx="11"/>
          </p:nvPr>
        </p:nvSpPr>
        <p:spPr>
          <a:xfrm>
            <a:off x="9601201" y="6561931"/>
            <a:ext cx="2488309" cy="146844"/>
          </a:xfrm>
          <a:prstGeom prst="rect">
            <a:avLst/>
          </a:prstGeom>
        </p:spPr>
        <p:txBody>
          <a:bodyPr/>
          <a:lstStyle>
            <a:lvl1pPr>
              <a:defRPr sz="1200" b="1">
                <a:solidFill>
                  <a:srgbClr val="FF0000"/>
                </a:solidFill>
              </a:defRPr>
            </a:lvl1pPr>
          </a:lstStyle>
          <a:p>
            <a:pPr defTabSz="914388"/>
            <a:r>
              <a:rPr lang="en-US"/>
              <a:t>2015 © Skype  - CONFIDENTIAL</a:t>
            </a:r>
            <a:endParaRPr lang="en-US" dirty="0"/>
          </a:p>
        </p:txBody>
      </p:sp>
    </p:spTree>
    <p:extLst>
      <p:ext uri="{BB962C8B-B14F-4D97-AF65-F5344CB8AC3E}">
        <p14:creationId xmlns:p14="http://schemas.microsoft.com/office/powerpoint/2010/main" val="2874631439"/>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83096021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tx2"/>
                </a:solidFill>
              </a:defRPr>
            </a:lvl1pPr>
            <a:lvl2pPr marL="572677" indent="-236542">
              <a:buNone/>
              <a:defRPr lang="en-US" sz="2700" smtClean="0">
                <a:solidFill>
                  <a:schemeClr val="tx2"/>
                </a:solidFill>
                <a:latin typeface="+mj-lt"/>
              </a:defRPr>
            </a:lvl2pPr>
            <a:lvl3pPr marL="784317" indent="-224090">
              <a:buNone/>
              <a:defRPr lang="en-US" sz="2700" smtClean="0">
                <a:solidFill>
                  <a:schemeClr val="tx2"/>
                </a:solidFill>
                <a:latin typeface="+mj-lt"/>
              </a:defRPr>
            </a:lvl3pPr>
            <a:lvl4pPr marL="1008408" indent="-224090">
              <a:buNone/>
              <a:defRPr lang="en-US" sz="2700" smtClean="0">
                <a:solidFill>
                  <a:schemeClr val="tx2"/>
                </a:solidFill>
                <a:latin typeface="+mj-lt"/>
              </a:defRPr>
            </a:lvl4pPr>
            <a:lvl5pPr marL="1232499" indent="-224090">
              <a:buNone/>
              <a:defRPr lang="en-GB" sz="2700">
                <a:solidFill>
                  <a:schemeClr val="tx2"/>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337051"/>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2936195606"/>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3804989810"/>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bg1"/>
                </a:solidFill>
              </a:defRPr>
            </a:lvl1pPr>
            <a:lvl2pPr marL="572677" indent="-236542">
              <a:buNone/>
              <a:defRPr lang="en-US" sz="2700" smtClean="0">
                <a:solidFill>
                  <a:schemeClr val="bg1"/>
                </a:solidFill>
                <a:latin typeface="+mj-lt"/>
              </a:defRPr>
            </a:lvl2pPr>
            <a:lvl3pPr marL="784317" indent="-224090">
              <a:buNone/>
              <a:defRPr lang="en-US" sz="2700" smtClean="0">
                <a:solidFill>
                  <a:schemeClr val="bg1"/>
                </a:solidFill>
                <a:latin typeface="+mj-lt"/>
              </a:defRPr>
            </a:lvl3pPr>
            <a:lvl4pPr marL="1008408" indent="-224090">
              <a:buNone/>
              <a:defRPr lang="en-US" sz="2700" smtClean="0">
                <a:solidFill>
                  <a:schemeClr val="bg1"/>
                </a:solidFill>
                <a:latin typeface="+mj-lt"/>
              </a:defRPr>
            </a:lvl4pPr>
            <a:lvl5pPr marL="1232499" indent="-224090">
              <a:buNone/>
              <a:defRPr lang="en-GB" sz="2700">
                <a:solidFill>
                  <a:schemeClr val="bg1"/>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856921"/>
            <a:ext cx="11475215" cy="1304803"/>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117819273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5220"/>
      </p:ext>
    </p:extLst>
  </p:cSld>
  <p:clrMapOvr>
    <a:masterClrMapping/>
  </p:clrMapOvr>
  <p:extLst mod="1">
    <p:ext uri="{DCECCB84-F9BA-43D5-87BE-67443E8EF086}">
      <p15:sldGuideLst xmlns:p15="http://schemas.microsoft.com/office/powerpoint/2012/main">
        <p15:guide id="1" orient="horz" pos="2203">
          <p15:clr>
            <a:srgbClr val="FBAE40"/>
          </p15:clr>
        </p15:guide>
        <p15:guide id="2" pos="39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4793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40723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2867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7622"/>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169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4767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549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8"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71785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575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222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203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990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7671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buildtour</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84068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3183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MUNK_Tit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spTree>
    <p:extLst>
      <p:ext uri="{BB962C8B-B14F-4D97-AF65-F5344CB8AC3E}">
        <p14:creationId xmlns:p14="http://schemas.microsoft.com/office/powerpoint/2010/main" val="290969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2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808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468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426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1211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267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323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1141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558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4790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2155543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1180493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73687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Key Point - Blue background">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479808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135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026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0825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33183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2685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073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68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7093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974398" cy="89966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8" y="1197322"/>
            <a:ext cx="6974399" cy="1621982"/>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512876" y="0"/>
            <a:ext cx="46791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7856156" y="289511"/>
            <a:ext cx="4031044" cy="2120581"/>
          </a:xfrm>
        </p:spPr>
        <p:txBody>
          <a:bodyPr/>
          <a:lstStyle>
            <a:lvl1pPr marL="0" indent="0">
              <a:buNone/>
              <a:defRPr sz="3200">
                <a:solidFill>
                  <a:schemeClr val="bg1"/>
                </a:solidFill>
                <a:latin typeface="+mn-lt"/>
              </a:defRPr>
            </a:lvl1pPr>
            <a:lvl2pPr marL="336145" indent="0">
              <a:buNone/>
              <a:defRPr sz="1800">
                <a:solidFill>
                  <a:schemeClr val="bg1"/>
                </a:solidFill>
                <a:latin typeface="+mn-lt"/>
              </a:defRPr>
            </a:lvl2pPr>
            <a:lvl3pPr marL="560241" indent="0">
              <a:buNone/>
              <a:defRPr sz="1600">
                <a:solidFill>
                  <a:schemeClr val="bg1"/>
                </a:solidFill>
                <a:latin typeface="+mn-lt"/>
              </a:defRPr>
            </a:lvl3pPr>
            <a:lvl4pPr marL="784338" indent="0">
              <a:buNone/>
              <a:defRPr sz="1400">
                <a:solidFill>
                  <a:schemeClr val="bg1"/>
                </a:solidFill>
                <a:latin typeface="+mn-lt"/>
              </a:defRPr>
            </a:lvl4pPr>
            <a:lvl5pPr marL="1008434" indent="0">
              <a:buNone/>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595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theme" Target="../theme/theme10.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image" Target="../media/image1.png"/><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theme" Target="../theme/theme6.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theme" Target="../theme/theme7.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1.xml"/><Relationship Id="rId7" Type="http://schemas.openxmlformats.org/officeDocument/2006/relationships/image" Target="../media/image18.jpg"/><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theme" Target="../theme/theme8.xml"/><Relationship Id="rId5" Type="http://schemas.openxmlformats.org/officeDocument/2006/relationships/slideLayout" Target="../slideLayouts/slideLayout133.xml"/><Relationship Id="rId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theme" Target="../theme/theme9.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2" y="365781"/>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2"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21294558-F853-46DA-845C-C38CC3592FCC}" type="datetimeFigureOut">
              <a:rPr lang="en-US" smtClean="0"/>
              <a:t>12/8/2016</a:t>
            </a:fld>
            <a:endParaRPr lang="en-US"/>
          </a:p>
        </p:txBody>
      </p:sp>
      <p:sp>
        <p:nvSpPr>
          <p:cNvPr id="5" name="Footer Placeholder 4"/>
          <p:cNvSpPr>
            <a:spLocks noGrp="1"/>
          </p:cNvSpPr>
          <p:nvPr>
            <p:ph type="ftr" sz="quarter" idx="3"/>
          </p:nvPr>
        </p:nvSpPr>
        <p:spPr>
          <a:xfrm>
            <a:off x="4038581"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1"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45761673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06752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69"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13843354"/>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6"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35202403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87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72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C3AA8-5CC5-455F-9567-72E6AB2AEB6E}" type="datetimeFigureOut">
              <a:rPr lang="en-US" smtClean="0"/>
              <a:t>12/8/2016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20098-320B-459E-801E-54E5791438C8}" type="slidenum">
              <a:rPr lang="en-US" smtClean="0"/>
              <a:t>‹#›</a:t>
            </a:fld>
            <a:endParaRPr lang="en-US"/>
          </a:p>
        </p:txBody>
      </p:sp>
    </p:spTree>
    <p:extLst>
      <p:ext uri="{BB962C8B-B14F-4D97-AF65-F5344CB8AC3E}">
        <p14:creationId xmlns:p14="http://schemas.microsoft.com/office/powerpoint/2010/main" val="3984986288"/>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883" r:id="rId13"/>
    <p:sldLayoutId id="2147483885" r:id="rId14"/>
    <p:sldLayoutId id="2147483886" r:id="rId15"/>
    <p:sldLayoutId id="2147483887" r:id="rId16"/>
    <p:sldLayoutId id="2147483888" r:id="rId17"/>
    <p:sldLayoutId id="21474839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7871" y="291107"/>
            <a:ext cx="11475215" cy="899665"/>
          </a:xfrm>
          <a:prstGeom prst="rect">
            <a:avLst/>
          </a:prstGeom>
        </p:spPr>
        <p:txBody>
          <a:bodyPr vert="horz" wrap="square" lIns="143436" tIns="89648" rIns="143436" bIns="89648"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87944" y="1187648"/>
            <a:ext cx="11475215" cy="2080361"/>
          </a:xfrm>
          <a:prstGeom prst="rect">
            <a:avLst/>
          </a:prstGeom>
        </p:spPr>
        <p:txBody>
          <a:bodyPr vert="horz" wrap="square" lIns="143436" tIns="89648" rIns="143436" bIns="8964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44179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Lst>
  <p:hf sldNum="0" hdr="0" dt="0"/>
  <p:txStyles>
    <p:titleStyle>
      <a:lvl1pPr algn="l" defTabSz="914425"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6" marR="0" indent="-336166" algn="l" defTabSz="914425" rtl="0" eaLnBrk="1" fontAlgn="auto" latinLnBrk="0" hangingPunct="1">
        <a:lnSpc>
          <a:spcPct val="90000"/>
        </a:lnSpc>
        <a:spcBef>
          <a:spcPct val="20000"/>
        </a:spcBef>
        <a:spcAft>
          <a:spcPts val="0"/>
        </a:spcAft>
        <a:buClrTx/>
        <a:buSzPct val="90000"/>
        <a:buFont typeface="Arial" pitchFamily="34" charset="0"/>
        <a:buChar char="•"/>
        <a:tabLst/>
        <a:defRPr sz="3500" kern="1200" spc="0" baseline="0">
          <a:gradFill>
            <a:gsLst>
              <a:gs pos="1250">
                <a:schemeClr val="tx1"/>
              </a:gs>
              <a:gs pos="100000">
                <a:schemeClr val="tx1"/>
              </a:gs>
            </a:gsLst>
            <a:lin ang="5400000" scaled="0"/>
          </a:gradFill>
          <a:latin typeface="+mj-lt"/>
          <a:ea typeface="+mn-ea"/>
          <a:cs typeface="+mn-cs"/>
        </a:defRPr>
      </a:lvl1pPr>
      <a:lvl2pPr marL="572729" marR="0" indent="-236562" algn="l" defTabSz="9144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88"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99"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611"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670"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84"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1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5" rtl="0" eaLnBrk="1" latinLnBrk="0" hangingPunct="1">
        <a:defRPr sz="1800" kern="1200">
          <a:solidFill>
            <a:schemeClr val="tx1"/>
          </a:solidFill>
          <a:latin typeface="+mn-lt"/>
          <a:ea typeface="+mn-ea"/>
          <a:cs typeface="+mn-cs"/>
        </a:defRPr>
      </a:lvl1pPr>
      <a:lvl2pPr marL="457212" algn="l" defTabSz="914425" rtl="0" eaLnBrk="1" latinLnBrk="0" hangingPunct="1">
        <a:defRPr sz="1800" kern="1200">
          <a:solidFill>
            <a:schemeClr val="tx1"/>
          </a:solidFill>
          <a:latin typeface="+mn-lt"/>
          <a:ea typeface="+mn-ea"/>
          <a:cs typeface="+mn-cs"/>
        </a:defRPr>
      </a:lvl2pPr>
      <a:lvl3pPr marL="914425" algn="l" defTabSz="914425" rtl="0" eaLnBrk="1" latinLnBrk="0" hangingPunct="1">
        <a:defRPr sz="1800" kern="1200">
          <a:solidFill>
            <a:schemeClr val="tx1"/>
          </a:solidFill>
          <a:latin typeface="+mn-lt"/>
          <a:ea typeface="+mn-ea"/>
          <a:cs typeface="+mn-cs"/>
        </a:defRPr>
      </a:lvl3pPr>
      <a:lvl4pPr marL="1371638" algn="l" defTabSz="914425" rtl="0" eaLnBrk="1" latinLnBrk="0" hangingPunct="1">
        <a:defRPr sz="1800" kern="1200">
          <a:solidFill>
            <a:schemeClr val="tx1"/>
          </a:solidFill>
          <a:latin typeface="+mn-lt"/>
          <a:ea typeface="+mn-ea"/>
          <a:cs typeface="+mn-cs"/>
        </a:defRPr>
      </a:lvl4pPr>
      <a:lvl5pPr marL="1828852" algn="l" defTabSz="914425" rtl="0" eaLnBrk="1" latinLnBrk="0" hangingPunct="1">
        <a:defRPr sz="1800" kern="1200">
          <a:solidFill>
            <a:schemeClr val="tx1"/>
          </a:solidFill>
          <a:latin typeface="+mn-lt"/>
          <a:ea typeface="+mn-ea"/>
          <a:cs typeface="+mn-cs"/>
        </a:defRPr>
      </a:lvl5pPr>
      <a:lvl6pPr marL="2286065" algn="l" defTabSz="914425" rtl="0" eaLnBrk="1" latinLnBrk="0" hangingPunct="1">
        <a:defRPr sz="1800" kern="1200">
          <a:solidFill>
            <a:schemeClr val="tx1"/>
          </a:solidFill>
          <a:latin typeface="+mn-lt"/>
          <a:ea typeface="+mn-ea"/>
          <a:cs typeface="+mn-cs"/>
        </a:defRPr>
      </a:lvl6pPr>
      <a:lvl7pPr marL="2743278" algn="l" defTabSz="914425" rtl="0" eaLnBrk="1" latinLnBrk="0" hangingPunct="1">
        <a:defRPr sz="1800" kern="1200">
          <a:solidFill>
            <a:schemeClr val="tx1"/>
          </a:solidFill>
          <a:latin typeface="+mn-lt"/>
          <a:ea typeface="+mn-ea"/>
          <a:cs typeface="+mn-cs"/>
        </a:defRPr>
      </a:lvl7pPr>
      <a:lvl8pPr marL="3200489" algn="l" defTabSz="914425" rtl="0" eaLnBrk="1" latinLnBrk="0" hangingPunct="1">
        <a:defRPr sz="1800" kern="1200">
          <a:solidFill>
            <a:schemeClr val="tx1"/>
          </a:solidFill>
          <a:latin typeface="+mn-lt"/>
          <a:ea typeface="+mn-ea"/>
          <a:cs typeface="+mn-cs"/>
        </a:defRPr>
      </a:lvl8pPr>
      <a:lvl9pPr marL="3657702" algn="l" defTabSz="9144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6">
          <p15:clr>
            <a:srgbClr val="F26B43"/>
          </p15:clr>
        </p15:guide>
        <p15:guide id="3" pos="173">
          <p15:clr>
            <a:srgbClr val="F26B43"/>
          </p15:clr>
        </p15:guide>
        <p15:guide id="4" pos="749">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orient="horz" pos="4219">
          <p15:clr>
            <a:srgbClr val="F26B43"/>
          </p15:clr>
        </p15:guide>
        <p15:guide id="18" orient="horz" pos="3643">
          <p15:clr>
            <a:srgbClr val="F26B43"/>
          </p15:clr>
        </p15:guide>
        <p15:guide id="19" orient="horz" pos="3067">
          <p15:clr>
            <a:srgbClr val="F26B43"/>
          </p15:clr>
        </p15:guide>
        <p15:guide id="20" orient="horz" pos="2491">
          <p15:clr>
            <a:srgbClr val="F26B43"/>
          </p15:clr>
        </p15:guide>
        <p15:guide id="21" orient="horz" pos="1915">
          <p15:clr>
            <a:srgbClr val="F26B43"/>
          </p15:clr>
        </p15:guide>
        <p15:guide id="22" orient="horz" pos="1339">
          <p15:clr>
            <a:srgbClr val="F26B43"/>
          </p15:clr>
        </p15:guide>
        <p15:guide id="23" orient="horz" pos="763">
          <p15:clr>
            <a:srgbClr val="F26B43"/>
          </p15:clr>
        </p15:guide>
        <p15:guide id="24" orient="horz" pos="187">
          <p15:clr>
            <a:srgbClr val="F26B43"/>
          </p15:clr>
        </p15:guide>
        <p15:guide id="25" pos="28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6681494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0766287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a:stretch>
            <a:fillRect/>
          </a:stretch>
        </p:blipFill>
        <p:spPr>
          <a:xfrm>
            <a:off x="9682157" y="6073664"/>
            <a:ext cx="2509843" cy="784337"/>
          </a:xfrm>
          <a:prstGeom prst="rect">
            <a:avLst/>
          </a:prstGeom>
        </p:spPr>
      </p:pic>
      <p:sp>
        <p:nvSpPr>
          <p:cNvPr id="6" name="Title 1"/>
          <p:cNvSpPr txBox="1">
            <a:spLocks/>
          </p:cNvSpPr>
          <p:nvPr userDrawn="1"/>
        </p:nvSpPr>
        <p:spPr>
          <a:xfrm>
            <a:off x="193783" y="6193369"/>
            <a:ext cx="5678082" cy="446724"/>
          </a:xfrm>
          <a:prstGeom prst="rect">
            <a:avLst/>
          </a:prstGeom>
          <a:noFill/>
        </p:spPr>
        <p:txBody>
          <a:bodyPr lIns="143446" tIns="89654" rIns="143446" bIns="89654" anchor="t" anchorCtr="0"/>
          <a:lstStyle>
            <a:lvl1pPr algn="l" defTabSz="932742" rtl="0" eaLnBrk="1" latinLnBrk="0" hangingPunct="1">
              <a:lnSpc>
                <a:spcPct val="90000"/>
              </a:lnSpc>
              <a:spcBef>
                <a:spcPct val="0"/>
              </a:spcBef>
              <a:buNone/>
              <a:defRPr lang="en-US" sz="7200" b="1" kern="1200" cap="none" spc="-100" baseline="0">
                <a:ln w="3175">
                  <a:noFill/>
                </a:ln>
                <a:gradFill>
                  <a:gsLst>
                    <a:gs pos="3333">
                      <a:schemeClr val="tx2"/>
                    </a:gs>
                    <a:gs pos="39000">
                      <a:schemeClr val="tx2"/>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98" normalizeH="0" baseline="0" noProof="0" dirty="0">
                <a:ln w="3175">
                  <a:noFill/>
                </a:ln>
                <a:gradFill>
                  <a:gsLst>
                    <a:gs pos="3333">
                      <a:srgbClr val="00AFF0"/>
                    </a:gs>
                    <a:gs pos="39000">
                      <a:srgbClr val="00AFF0"/>
                    </a:gs>
                  </a:gsLst>
                  <a:lin ang="5400000" scaled="0"/>
                </a:gradFill>
                <a:effectLst/>
                <a:uLnTx/>
                <a:uFillTx/>
                <a:latin typeface="Segoe UI Light"/>
                <a:ea typeface="+mn-ea"/>
                <a:cs typeface="Segoe UI" pitchFamily="34" charset="0"/>
              </a:rPr>
              <a:t>Skype Bot Palo Alto Hackathon</a:t>
            </a:r>
          </a:p>
        </p:txBody>
      </p:sp>
    </p:spTree>
    <p:extLst>
      <p:ext uri="{BB962C8B-B14F-4D97-AF65-F5344CB8AC3E}">
        <p14:creationId xmlns:p14="http://schemas.microsoft.com/office/powerpoint/2010/main" val="25497049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Lst>
  <p:transition>
    <p:fade/>
  </p:transition>
  <p:txStyles>
    <p:title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3" marR="0" indent="-336213" algn="l" defTabSz="91455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572808" marR="0" indent="-236595" algn="l" defTabSz="91455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98"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40"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83"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88032001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68" r:id="rId24"/>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1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2.emf"/><Relationship Id="rId2" Type="http://schemas.openxmlformats.org/officeDocument/2006/relationships/notesSlide" Target="../notesSlides/notesSlide12.xml"/><Relationship Id="rId1" Type="http://schemas.openxmlformats.org/officeDocument/2006/relationships/slideLayout" Target="../slideLayouts/slideLayout14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53.xml"/><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53.xml"/><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4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2.emf"/></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53.xml"/><Relationship Id="rId5" Type="http://schemas.openxmlformats.org/officeDocument/2006/relationships/image" Target="../media/image52.emf"/><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emf"/><Relationship Id="rId5" Type="http://schemas.openxmlformats.org/officeDocument/2006/relationships/image" Target="../media/image6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82.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53.xml"/></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5.xml"/><Relationship Id="rId1" Type="http://schemas.openxmlformats.org/officeDocument/2006/relationships/slideLayout" Target="../slideLayouts/slideLayout182.xml"/><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6.xml"/><Relationship Id="rId1" Type="http://schemas.openxmlformats.org/officeDocument/2006/relationships/slideLayout" Target="../slideLayouts/slideLayout15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8.xml"/></Relationships>
</file>

<file path=ppt/slides/_rels/slide2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8.xml"/><Relationship Id="rId1" Type="http://schemas.openxmlformats.org/officeDocument/2006/relationships/slideLayout" Target="../slideLayouts/slideLayout153.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145.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53.xml"/><Relationship Id="rId4" Type="http://schemas.openxmlformats.org/officeDocument/2006/relationships/image" Target="../media/image82.emf"/></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57.xml"/></Relationships>
</file>

<file path=ppt/slides/_rels/slide3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2.xml"/><Relationship Id="rId1" Type="http://schemas.openxmlformats.org/officeDocument/2006/relationships/slideLayout" Target="../slideLayouts/slideLayout145.xml"/></Relationships>
</file>

<file path=ppt/slides/_rels/slide3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52.xml"/></Relationships>
</file>

<file path=ppt/slides/_rels/slide3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3.xml"/><Relationship Id="rId1" Type="http://schemas.openxmlformats.org/officeDocument/2006/relationships/slideLayout" Target="../slideLayouts/slideLayout153.xml"/></Relationships>
</file>

<file path=ppt/slides/_rels/slide3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4.xml"/><Relationship Id="rId1" Type="http://schemas.openxmlformats.org/officeDocument/2006/relationships/slideLayout" Target="../slideLayouts/slideLayout152.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5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8.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8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39.xml"/><Relationship Id="rId1" Type="http://schemas.openxmlformats.org/officeDocument/2006/relationships/slideLayout" Target="../slideLayouts/slideLayout15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82.xml"/></Relationships>
</file>

<file path=ppt/slides/_rels/slide4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1.xml"/><Relationship Id="rId1" Type="http://schemas.openxmlformats.org/officeDocument/2006/relationships/slideLayout" Target="../slideLayouts/slideLayout152.xml"/></Relationships>
</file>

<file path=ppt/slides/_rels/slide4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2.xml"/><Relationship Id="rId1" Type="http://schemas.openxmlformats.org/officeDocument/2006/relationships/slideLayout" Target="../slideLayouts/slideLayout152.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2.xml"/></Relationships>
</file>

<file path=ppt/slides/_rels/slide4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5.xml"/><Relationship Id="rId1" Type="http://schemas.openxmlformats.org/officeDocument/2006/relationships/slideLayout" Target="../slideLayouts/slideLayout152.xml"/></Relationships>
</file>

<file path=ppt/slides/_rels/slide4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67.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emf"/><Relationship Id="rId4" Type="http://schemas.openxmlformats.org/officeDocument/2006/relationships/image" Target="../media/image97.png"/><Relationship Id="rId9" Type="http://schemas.openxmlformats.org/officeDocument/2006/relationships/image" Target="../media/image102.emf"/></Relationships>
</file>

<file path=ppt/slides/_rels/slide4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47.xml"/><Relationship Id="rId1" Type="http://schemas.openxmlformats.org/officeDocument/2006/relationships/slideLayout" Target="../slideLayouts/slideLayout152.xml"/></Relationships>
</file>

<file path=ppt/slides/_rels/slide4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16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png"/></Relationships>
</file>

<file path=ppt/slides/_rels/slide50.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49.xml"/><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0.xml"/><Relationship Id="rId1" Type="http://schemas.openxmlformats.org/officeDocument/2006/relationships/slideLayout" Target="../slideLayouts/slideLayout152.xml"/><Relationship Id="rId4" Type="http://schemas.openxmlformats.org/officeDocument/2006/relationships/image" Target="../media/image113.emf"/></Relationships>
</file>

<file path=ppt/slides/_rels/slide5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51.xml"/><Relationship Id="rId1" Type="http://schemas.openxmlformats.org/officeDocument/2006/relationships/slideLayout" Target="../slideLayouts/slideLayout16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2.xml"/><Relationship Id="rId1" Type="http://schemas.openxmlformats.org/officeDocument/2006/relationships/slideLayout" Target="../slideLayouts/slideLayout1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5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Title 1"/>
          <p:cNvSpPr txBox="1">
            <a:spLocks/>
          </p:cNvSpPr>
          <p:nvPr/>
        </p:nvSpPr>
        <p:spPr>
          <a:xfrm>
            <a:off x="521114" y="750478"/>
            <a:ext cx="5852015" cy="4459377"/>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8000" b="1"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rPr>
              <a:t>Building Smart BOTs</a:t>
            </a:r>
          </a:p>
        </p:txBody>
      </p:sp>
      <p:grpSp>
        <p:nvGrpSpPr>
          <p:cNvPr id="8" name="Group 7"/>
          <p:cNvGrpSpPr>
            <a:grpSpLocks noChangeAspect="1"/>
          </p:cNvGrpSpPr>
          <p:nvPr/>
        </p:nvGrpSpPr>
        <p:grpSpPr>
          <a:xfrm>
            <a:off x="7622370" y="1990184"/>
            <a:ext cx="2842432" cy="2332244"/>
            <a:chOff x="2681917" y="2129774"/>
            <a:chExt cx="371475" cy="304799"/>
          </a:xfrm>
          <a:solidFill>
            <a:schemeClr val="tx1"/>
          </a:solidFill>
        </p:grpSpPr>
        <p:sp>
          <p:nvSpPr>
            <p:cNvPr id="12" name="Freeform 11"/>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0000"/>
                </a:solidFill>
              </a:endParaRPr>
            </a:p>
          </p:txBody>
        </p:sp>
        <p:sp>
          <p:nvSpPr>
            <p:cNvPr id="13" name="Freeform 12"/>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sp>
          <p:nvSpPr>
            <p:cNvPr id="15" name="Freeform 14"/>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sp>
          <p:nvSpPr>
            <p:cNvPr id="16" name="Freeform 15"/>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grpSp>
      <p:pic>
        <p:nvPicPr>
          <p:cNvPr id="4" name="Picture 3"/>
          <p:cNvPicPr>
            <a:picLocks noChangeAspect="1"/>
          </p:cNvPicPr>
          <p:nvPr/>
        </p:nvPicPr>
        <p:blipFill>
          <a:blip r:embed="rId3"/>
          <a:stretch>
            <a:fillRect/>
          </a:stretch>
        </p:blipFill>
        <p:spPr>
          <a:xfrm>
            <a:off x="8047924" y="2337338"/>
            <a:ext cx="1383965" cy="863092"/>
          </a:xfrm>
          <a:prstGeom prst="rect">
            <a:avLst/>
          </a:prstGeom>
        </p:spPr>
      </p:pic>
      <p:pic>
        <p:nvPicPr>
          <p:cNvPr id="17" name="Picture 16"/>
          <p:cNvPicPr>
            <a:picLocks noChangeAspect="1"/>
          </p:cNvPicPr>
          <p:nvPr/>
        </p:nvPicPr>
        <p:blipFill rotWithShape="1">
          <a:blip r:embed="rId4">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8003426" y="2096708"/>
            <a:ext cx="1334316" cy="1245104"/>
          </a:xfrm>
          <a:prstGeom prst="rect">
            <a:avLst/>
          </a:prstGeom>
        </p:spPr>
      </p:pic>
      <p:sp>
        <p:nvSpPr>
          <p:cNvPr id="19" name="Title 1"/>
          <p:cNvSpPr txBox="1">
            <a:spLocks/>
          </p:cNvSpPr>
          <p:nvPr/>
        </p:nvSpPr>
        <p:spPr>
          <a:xfrm>
            <a:off x="626114" y="1182856"/>
            <a:ext cx="2821008" cy="8073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endParaRPr kumimoji="0" lang="en-US" sz="22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
        <p:nvSpPr>
          <p:cNvPr id="20" name="Title 1"/>
          <p:cNvSpPr txBox="1">
            <a:spLocks/>
          </p:cNvSpPr>
          <p:nvPr/>
        </p:nvSpPr>
        <p:spPr>
          <a:xfrm>
            <a:off x="626114" y="5566613"/>
            <a:ext cx="3188504" cy="8073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endParaRPr kumimoji="0" lang="en-US" sz="22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
        <p:nvSpPr>
          <p:cNvPr id="21" name="Title 1"/>
          <p:cNvSpPr txBox="1">
            <a:spLocks/>
          </p:cNvSpPr>
          <p:nvPr/>
        </p:nvSpPr>
        <p:spPr>
          <a:xfrm>
            <a:off x="3773870" y="5061270"/>
            <a:ext cx="8278429" cy="1580830"/>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rPr>
              <a:t>Anusua Trivedi, Data Scientist, Microsoft </a:t>
            </a:r>
          </a:p>
          <a:p>
            <a:pPr marL="0" marR="0" lvl="0" indent="0" algn="ctr" defTabSz="914367" rtl="0" eaLnBrk="1" fontAlgn="auto" latinLnBrk="0" hangingPunct="1">
              <a:lnSpc>
                <a:spcPct val="90000"/>
              </a:lnSpc>
              <a:spcBef>
                <a:spcPct val="0"/>
              </a:spcBef>
              <a:spcAft>
                <a:spcPts val="0"/>
              </a:spcAft>
              <a:buClrTx/>
              <a:buSzTx/>
              <a:buFontTx/>
              <a:buNone/>
              <a:tabLst/>
              <a:defRPr/>
            </a:pPr>
            <a:r>
              <a:rPr lang="en-US" sz="3600" dirty="0">
                <a:gradFill>
                  <a:gsLst>
                    <a:gs pos="100000">
                      <a:srgbClr val="F8F8F8"/>
                    </a:gs>
                    <a:gs pos="0">
                      <a:srgbClr val="F8F8F8"/>
                    </a:gs>
                  </a:gsLst>
                  <a:lin ang="5400000" scaled="0"/>
                </a:gradFill>
                <a:latin typeface="Segoe UI Light"/>
              </a:rPr>
              <a:t>Email: antriv@microsoft.com</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rPr>
              <a:t>Twitter: @</a:t>
            </a:r>
            <a:r>
              <a:rPr kumimoji="0" lang="en-US" sz="3600" b="0" i="0" u="none" strike="noStrike" kern="1200" cap="none" spc="-98" normalizeH="0" noProof="0" dirty="0" err="1">
                <a:ln w="3175">
                  <a:noFill/>
                </a:ln>
                <a:gradFill>
                  <a:gsLst>
                    <a:gs pos="100000">
                      <a:srgbClr val="F8F8F8"/>
                    </a:gs>
                    <a:gs pos="0">
                      <a:srgbClr val="F8F8F8"/>
                    </a:gs>
                  </a:gsLst>
                  <a:lin ang="5400000" scaled="0"/>
                </a:gradFill>
                <a:effectLst/>
                <a:uLnTx/>
                <a:uFillTx/>
                <a:latin typeface="Segoe UI Light"/>
              </a:rPr>
              <a:t>anurive</a:t>
            </a:r>
            <a:endParaRPr kumimoji="0" lang="en-US" sz="36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Tree>
    <p:extLst>
      <p:ext uri="{BB962C8B-B14F-4D97-AF65-F5344CB8AC3E}">
        <p14:creationId xmlns:p14="http://schemas.microsoft.com/office/powerpoint/2010/main" val="346981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Clip Art Type	     0 Non-clipart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Line Drawing Type	     0 Non-Line Drawing</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Categories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“name”: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people_swimming</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“score”: 0.099609375 }]</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Content	False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Score	0.18533889949321747</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Faces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“age”: 27, “gender”: “Male”,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faceRectangle</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t>
              </a:r>
              <a:b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b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Background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Foreground	Grey</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Colors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Accent Color</a:t>
              </a:r>
              <a:r>
                <a:rPr kumimoji="0" lang="en-US" sz="1567" b="0" i="0" u="none" strike="noStrike" kern="0" cap="none" spc="0" normalizeH="0" baseline="0" noProof="0" dirty="0">
                  <a:ln>
                    <a:noFill/>
                  </a:ln>
                  <a:gradFill>
                    <a:gsLst>
                      <a:gs pos="1250">
                        <a:schemeClr val="bg1"/>
                      </a:gs>
                      <a:gs pos="100000">
                        <a:schemeClr val="bg1"/>
                      </a:gs>
                    </a:gsLst>
                    <a:lin ang="5400000" scaled="0"/>
                  </a:gradFill>
                  <a:effectLst/>
                  <a:uLnTx/>
                  <a:uFillTx/>
                </a:rPr>
                <a:t>		</a:t>
              </a:r>
            </a:p>
          </p:txBody>
        </p:sp>
      </p:grpSp>
      <p:sp>
        <p:nvSpPr>
          <p:cNvPr id="22" name="Title 1"/>
          <p:cNvSpPr>
            <a:spLocks noGrp="1"/>
          </p:cNvSpPr>
          <p:nvPr>
            <p:ph type="title"/>
          </p:nvPr>
        </p:nvSpPr>
        <p:spPr>
          <a:xfrm>
            <a:off x="1343780" y="291960"/>
            <a:ext cx="10743593" cy="898964"/>
          </a:xfrm>
        </p:spPr>
        <p:txBody>
          <a:bodyPr/>
          <a:lstStyle/>
          <a:p>
            <a:r>
              <a:rPr lang="en-US" sz="5682" dirty="0">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094024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 name="3_text"/>
          <p:cNvGrpSpPr/>
          <p:nvPr/>
        </p:nvGrpSpPr>
        <p:grpSpPr>
          <a:xfrm>
            <a:off x="5912785" y="1336638"/>
            <a:ext cx="4076604" cy="3645334"/>
            <a:chOff x="6035198" y="1361581"/>
            <a:chExt cx="4161003" cy="3720804"/>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Scanned documents</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Photos with text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Good at</a:t>
                </a:r>
              </a:p>
            </p:txBody>
          </p:sp>
        </p:grpSp>
        <p:sp>
          <p:nvSpPr>
            <p:cNvPr id="22" name="TextBox 21"/>
            <p:cNvSpPr txBox="1"/>
            <p:nvPr/>
          </p:nvSpPr>
          <p:spPr>
            <a:xfrm>
              <a:off x="6035198" y="3819261"/>
              <a:ext cx="3351223" cy="1263124"/>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Vehicle license plate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Hand-written text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Characters with large sizes</a:t>
              </a:r>
            </a:p>
          </p:txBody>
        </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dirty="0">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22249985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dirty="0">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Smart cropping</a:t>
            </a:r>
            <a:endParaRPr kumimoji="0" lang="en-US" sz="3233" b="1" i="0" u="none" strike="noStrike" kern="0" cap="none" spc="0" normalizeH="0" baseline="0" noProof="0" dirty="0">
              <a:ln>
                <a:noFill/>
              </a:ln>
              <a:gradFill>
                <a:gsLst>
                  <a:gs pos="1250">
                    <a:schemeClr val="bg1"/>
                  </a:gs>
                  <a:gs pos="100000">
                    <a:schemeClr val="bg1"/>
                  </a:gs>
                </a:gsLst>
                <a:lin ang="5400000" scaled="0"/>
              </a:gradFill>
              <a:effectLst/>
              <a:uLnTx/>
              <a:uFillTx/>
            </a:endParaRP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Smart cropping</a:t>
            </a:r>
            <a:endParaRPr kumimoji="0" lang="en-US" sz="3233" i="0" u="none" strike="noStrike" kern="0" cap="none" spc="0" normalizeH="0" baseline="0" noProof="0" dirty="0">
              <a:ln>
                <a:noFill/>
              </a:ln>
              <a:gradFill>
                <a:gsLst>
                  <a:gs pos="1250">
                    <a:schemeClr val="bg1"/>
                  </a:gs>
                  <a:gs pos="100000">
                    <a:schemeClr val="bg1"/>
                  </a:gs>
                </a:gsLst>
                <a:lin ang="5400000" scaled="0"/>
              </a:gradFill>
              <a:effectLst/>
              <a:uLnTx/>
              <a:uFillTx/>
            </a:endParaRP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0704272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dirty="0">
                <a:latin typeface="Segoe UI Light" panose="020B0502040204020203" pitchFamily="34" charset="0"/>
                <a:cs typeface="Segoe UI Light" panose="020B0502040204020203" pitchFamily="34" charset="0"/>
              </a:rPr>
              <a:t>Recognize emotions</a:t>
            </a:r>
            <a:br>
              <a:rPr lang="en-US" altLang="zh-CN" sz="2798" dirty="0">
                <a:latin typeface="Segoe UI"/>
              </a:rPr>
            </a:br>
            <a:r>
              <a:rPr lang="en-US" altLang="zh-CN" sz="2351" spc="0" dirty="0">
                <a:latin typeface="+mn-lt"/>
                <a:cs typeface="+mn-cs"/>
              </a:rPr>
              <a:t>Detect emotions based on facial expressions </a:t>
            </a:r>
            <a:br>
              <a:rPr lang="en-US" altLang="zh-CN" sz="2351" spc="0" dirty="0">
                <a:latin typeface="+mn-lt"/>
                <a:cs typeface="+mn-cs"/>
              </a:rPr>
            </a:br>
            <a:r>
              <a:rPr lang="en-US" altLang="zh-CN" sz="2351" spc="0" dirty="0">
                <a:latin typeface="+mn-lt"/>
                <a:cs typeface="+mn-cs"/>
              </a:rPr>
              <a:t>in photos and videos</a:t>
            </a:r>
            <a:endParaRPr lang="zh-CN" altLang="en-US" sz="2351" spc="0" dirty="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720026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Face 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"height":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"left": 326,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"top": 204}</a:t>
              </a:r>
              <a:r>
                <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Emotion scores</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“scores": { </a:t>
              </a: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"anger": 5.182241e-8,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"contempt": 0.0000242813,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"disgust": 5.621025e-7,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"fear": 0.00115027453,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"happiness": 1.06114619e-8,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"neutral": 0.003540177,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"sadness": 9.30888746e-7,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"surprise": 0.9952837}</a:t>
              </a:r>
              <a:endPar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23028054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a:t>
            </a:r>
            <a:br>
              <a:rPr kumimoji="0" lang="en-US" altLang="zh-CN" sz="3919"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Detect faces and their attributes within an image</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Check if two faces belong to the same person</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Similar face searching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Find similar faces within a set of images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grouping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Organize many faces into groups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identification</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Search which person a face belongs to</a:t>
            </a:r>
          </a:p>
        </p:txBody>
      </p:sp>
    </p:spTree>
    <p:extLst>
      <p:ext uri="{BB962C8B-B14F-4D97-AF65-F5344CB8AC3E}">
        <p14:creationId xmlns:p14="http://schemas.microsoft.com/office/powerpoint/2010/main" val="22429538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grpSp>
      <p:sp>
        <p:nvSpPr>
          <p:cNvPr id="7" name="Title 6"/>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"height": 193, "left": 326, "top": 204}</a:t>
              </a:r>
            </a:p>
            <a:p>
              <a:pPr marL="456832" marR="0" lvl="2" indent="0" defTabSz="913665"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Feature attributes</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"attributes": { "age": 42, "gender": "male", 	</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headPose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Identification</a:t>
              </a:r>
            </a:p>
            <a:p>
              <a:pPr marL="0" marR="0" lvl="0" indent="-457057" defTabSz="913665"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26725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Stabilization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Smooth and stabilize shaky video</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 and tracking</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and track faces in videos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Motion detection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0572545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The Stabilization API provides automatic video stabilization and smoothing for shaky videos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This API uses many of the same technologies found in Microsoft </a:t>
            </a:r>
            <a:r>
              <a:rPr kumimoji="0" lang="en-US" sz="1959" b="0" i="0" u="none" strike="noStrike" kern="0" cap="none" spc="0" normalizeH="0" baseline="0" noProof="0" dirty="0" err="1">
                <a:ln>
                  <a:noFill/>
                </a:ln>
                <a:gradFill>
                  <a:gsLst>
                    <a:gs pos="1250">
                      <a:schemeClr val="bg1"/>
                    </a:gs>
                    <a:gs pos="100000">
                      <a:schemeClr val="bg1"/>
                    </a:gs>
                  </a:gsLst>
                  <a:lin ang="5400000" scaled="0"/>
                </a:gradFill>
                <a:effectLst/>
                <a:uLnTx/>
                <a:uFillTx/>
              </a:rPr>
              <a:t>Hyperlapse</a:t>
            </a:r>
            <a:endPar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endParaRP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Best For:</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Small camera motions, with or without rolling shutter effects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298247198"/>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graphicFrame>
        <p:nvGraphicFramePr>
          <p:cNvPr id="4" name="Table 3"/>
          <p:cNvGraphicFramePr>
            <a:graphicFrameLocks noGrp="1"/>
          </p:cNvGraphicFramePr>
          <p:nvPr>
            <p:extLst/>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688">
                <a:tc>
                  <a:txBody>
                    <a:bodyPr/>
                    <a:lstStyle/>
                    <a:p>
                      <a:r>
                        <a:rPr lang="en-US" sz="1800" b="1" dirty="0">
                          <a:gradFill>
                            <a:gsLst>
                              <a:gs pos="1250">
                                <a:schemeClr val="accent2"/>
                              </a:gs>
                              <a:gs pos="100000">
                                <a:schemeClr val="accent2"/>
                              </a:gs>
                            </a:gsLst>
                            <a:lin ang="5400000" scaled="0"/>
                          </a:gradFill>
                          <a:effectLst/>
                          <a:latin typeface="wf_segoe-ui_normal"/>
                        </a:rPr>
                        <a:t>Time</a:t>
                      </a:r>
                      <a:r>
                        <a:rPr lang="en-US" sz="1800" b="1" baseline="0" dirty="0">
                          <a:gradFill>
                            <a:gsLst>
                              <a:gs pos="1250">
                                <a:schemeClr val="accent2"/>
                              </a:gs>
                              <a:gs pos="100000">
                                <a:schemeClr val="accent2"/>
                              </a:gs>
                            </a:gsLst>
                            <a:lin ang="5400000" scaled="0"/>
                          </a:gradFill>
                          <a:effectLst/>
                          <a:latin typeface="wf_segoe-ui_normal"/>
                        </a:rPr>
                        <a:t> </a:t>
                      </a:r>
                      <a:r>
                        <a:rPr lang="en-US" sz="1600" b="1" dirty="0">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688">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High precision face location detection and tracking</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Can detect up to 64 human faces in a video (no smaller than 24x24 pixels)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Detected and tracked faces are returned with coordinates and a Face ID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to track throughout the video</a:t>
            </a:r>
          </a:p>
        </p:txBody>
      </p:sp>
    </p:spTree>
    <p:extLst>
      <p:ext uri="{BB962C8B-B14F-4D97-AF65-F5344CB8AC3E}">
        <p14:creationId xmlns:p14="http://schemas.microsoft.com/office/powerpoint/2010/main" val="14365896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rgbClr val="44546A">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itle 5"/>
          <p:cNvSpPr>
            <a:spLocks noGrp="1"/>
          </p:cNvSpPr>
          <p:nvPr>
            <p:ph type="title"/>
          </p:nvPr>
        </p:nvSpPr>
        <p:spPr>
          <a:xfrm>
            <a:off x="334550" y="3496777"/>
            <a:ext cx="5303241" cy="1793104"/>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181" y="5289861"/>
            <a:ext cx="5304609" cy="1698765"/>
          </a:xfrm>
        </p:spPr>
        <p:txBody>
          <a:bodyPr/>
          <a:lstStyle/>
          <a:p>
            <a:r>
              <a:rPr lang="en-US" dirty="0"/>
              <a:t>Cognitive Services</a:t>
            </a:r>
          </a:p>
        </p:txBody>
      </p:sp>
    </p:spTree>
    <p:extLst>
      <p:ext uri="{BB962C8B-B14F-4D97-AF65-F5344CB8AC3E}">
        <p14:creationId xmlns:p14="http://schemas.microsoft.com/office/powerpoint/2010/main" val="20862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dirty="0">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Indicates when motion occurs against a fixed background (e.g., surveillance video)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Trained to reduce false alarms, such as lighting and shadow changes </a:t>
            </a:r>
          </a:p>
          <a:p>
            <a:pPr marL="0" marR="0" lvl="0" indent="0" defTabSz="913665"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Current limitations:</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No support for night-vision videos </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Semi-transparent and small objects are not detected well </a:t>
            </a:r>
          </a:p>
        </p:txBody>
      </p:sp>
    </p:spTree>
    <p:extLst>
      <p:ext uri="{BB962C8B-B14F-4D97-AF65-F5344CB8AC3E}">
        <p14:creationId xmlns:p14="http://schemas.microsoft.com/office/powerpoint/2010/main" val="288727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Speech</a:t>
            </a:r>
          </a:p>
        </p:txBody>
      </p:sp>
      <p:sp>
        <p:nvSpPr>
          <p:cNvPr id="25" name="Rectangle 24"/>
          <p:cNvSpPr/>
          <p:nvPr/>
        </p:nvSpPr>
        <p:spPr>
          <a:xfrm>
            <a:off x="2855310" y="3496004"/>
            <a:ext cx="6506404" cy="1166473"/>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Hear and speak to your users by filtering noise, identifying speakers, and understanding intent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497589" y="4662477"/>
            <a:ext cx="7221849" cy="834074"/>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Custom Recognition | Speaker Recognition | Speech</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18"/>
          <p:cNvSpPr>
            <a:spLocks noChangeAspect="1"/>
          </p:cNvSpPr>
          <p:nvPr/>
        </p:nvSpPr>
        <p:spPr bwMode="auto">
          <a:xfrm>
            <a:off x="5852609" y="276559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74036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4" name="Rectangle 3"/>
          <p:cNvSpPr/>
          <p:nvPr/>
        </p:nvSpPr>
        <p:spPr bwMode="auto">
          <a:xfrm>
            <a:off x="4184449" y="2218360"/>
            <a:ext cx="7730709" cy="4346127"/>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6" name="Rectangle 25"/>
          <p:cNvSpPr/>
          <p:nvPr/>
        </p:nvSpPr>
        <p:spPr>
          <a:xfrm>
            <a:off x="4748333" y="3346741"/>
            <a:ext cx="6957474"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recognition (speech to text)</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Converts spoken audio to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output (text to speech)</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Synthesize audio from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Speech intent recognition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 spoken audio to intent</a:t>
            </a:r>
          </a:p>
        </p:txBody>
      </p:sp>
    </p:spTree>
    <p:extLst>
      <p:ext uri="{BB962C8B-B14F-4D97-AF65-F5344CB8AC3E}">
        <p14:creationId xmlns:p14="http://schemas.microsoft.com/office/powerpoint/2010/main" val="241611746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119834" y="291514"/>
            <a:ext cx="4108614" cy="1181025"/>
            <a:chOff x="122237" y="225861"/>
            <a:chExt cx="4191000" cy="1204707"/>
          </a:xfrm>
        </p:grpSpPr>
        <p:grpSp>
          <p:nvGrpSpPr>
            <p:cNvPr id="4" name="Group 3"/>
            <p:cNvGrpSpPr/>
            <p:nvPr/>
          </p:nvGrpSpPr>
          <p:grpSpPr>
            <a:xfrm>
              <a:off x="373494" y="225861"/>
              <a:ext cx="3939743" cy="1066799"/>
              <a:chOff x="373494" y="234018"/>
              <a:chExt cx="3482543"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96707" y="403599"/>
                <a:ext cx="2759330" cy="707886"/>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3921" b="1" i="0" u="none" strike="noStrike" kern="0" cap="none" spc="0" normalizeH="0" baseline="0" noProof="0" dirty="0">
                    <a:ln>
                      <a:noFill/>
                    </a:ln>
                    <a:solidFill>
                      <a:schemeClr val="bg1"/>
                    </a:solidFill>
                    <a:effectLst/>
                    <a:uLnTx/>
                    <a:uFillTx/>
                    <a:latin typeface="+mj-lt"/>
                    <a:cs typeface="Segoe UI Semibold" panose="020B0702040204020203" pitchFamily="34" charset="0"/>
                  </a:rPr>
                  <a:t>Speech API</a:t>
                </a:r>
              </a:p>
            </p:txBody>
          </p:sp>
        </p:grpSp>
        <p:grpSp>
          <p:nvGrpSpPr>
            <p:cNvPr id="59" name="Group 58"/>
            <p:cNvGrpSpPr/>
            <p:nvPr/>
          </p:nvGrpSpPr>
          <p:grpSpPr>
            <a:xfrm>
              <a:off x="122237" y="241848"/>
              <a:ext cx="1192419" cy="1188720"/>
              <a:chOff x="1167239" y="2704730"/>
              <a:chExt cx="1600200" cy="1600200"/>
            </a:xfrm>
          </p:grpSpPr>
          <p:sp>
            <p:nvSpPr>
              <p:cNvPr id="60" name="Rectangle 59"/>
              <p:cNvSpPr/>
              <p:nvPr/>
            </p:nvSpPr>
            <p:spPr>
              <a:xfrm>
                <a:off x="1167239"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1" name="Group 60"/>
              <p:cNvGrpSpPr/>
              <p:nvPr/>
            </p:nvGrpSpPr>
            <p:grpSpPr>
              <a:xfrm>
                <a:off x="1395527" y="3071481"/>
                <a:ext cx="1143624" cy="866698"/>
                <a:chOff x="1395527" y="3071481"/>
                <a:chExt cx="1143624" cy="866698"/>
              </a:xfrm>
            </p:grpSpPr>
            <p:grpSp>
              <p:nvGrpSpPr>
                <p:cNvPr id="63" name="Group 62"/>
                <p:cNvGrpSpPr/>
                <p:nvPr/>
              </p:nvGrpSpPr>
              <p:grpSpPr>
                <a:xfrm>
                  <a:off x="1395527" y="3071481"/>
                  <a:ext cx="1143624" cy="866698"/>
                  <a:chOff x="1395525" y="3097901"/>
                  <a:chExt cx="1143624" cy="866698"/>
                </a:xfrm>
              </p:grpSpPr>
              <p:sp>
                <p:nvSpPr>
                  <p:cNvPr id="69"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8"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64" name="Group 63"/>
                <p:cNvGrpSpPr/>
                <p:nvPr/>
              </p:nvGrpSpPr>
              <p:grpSpPr>
                <a:xfrm>
                  <a:off x="1720833" y="3394139"/>
                  <a:ext cx="493012" cy="103123"/>
                  <a:chOff x="1686625" y="3385251"/>
                  <a:chExt cx="535508" cy="112012"/>
                </a:xfrm>
              </p:grpSpPr>
              <p:sp>
                <p:nvSpPr>
                  <p:cNvPr id="65" name="Oval 64"/>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6" name="Oval 65"/>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7" name="Oval 66"/>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sp>
        <p:nvSpPr>
          <p:cNvPr id="70" name="Rectangle 69"/>
          <p:cNvSpPr/>
          <p:nvPr/>
        </p:nvSpPr>
        <p:spPr>
          <a:xfrm>
            <a:off x="370321" y="1560748"/>
            <a:ext cx="3526687" cy="2536848"/>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Recognize Voice </a:t>
            </a:r>
            <a:r>
              <a:rPr kumimoji="0" lang="en-US" sz="1765" b="0" i="0" u="none" strike="noStrike" kern="0" cap="none" spc="0" normalizeH="0" baseline="0" noProof="0" dirty="0">
                <a:ln>
                  <a:noFill/>
                </a:ln>
                <a:solidFill>
                  <a:schemeClr val="bg1"/>
                </a:solidFill>
                <a:effectLst/>
                <a:uLnTx/>
                <a:uFillTx/>
              </a:rPr>
              <a:t>– Converts spoken audio to text. Support for 18 languages (28 locales)</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Synthesize Speech </a:t>
            </a:r>
            <a:r>
              <a:rPr kumimoji="0" lang="en-US" sz="1765" b="0" i="0" u="none" strike="noStrike" kern="0" cap="none" spc="0" normalizeH="0" baseline="0" noProof="0" dirty="0">
                <a:ln>
                  <a:noFill/>
                </a:ln>
                <a:solidFill>
                  <a:schemeClr val="bg1"/>
                </a:solidFill>
                <a:effectLst/>
                <a:uLnTx/>
                <a:uFillTx/>
              </a:rPr>
              <a:t>– Synthesize audio from Text. Support for 9 languages (17 locales)</a:t>
            </a:r>
          </a:p>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pic>
        <p:nvPicPr>
          <p:cNvPr id="71"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878"/>
          <a:stretch/>
        </p:blipFill>
        <p:spPr bwMode="auto">
          <a:xfrm flipH="1">
            <a:off x="4351448" y="487"/>
            <a:ext cx="7840553" cy="3802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2" name="Table 71"/>
          <p:cNvGraphicFramePr>
            <a:graphicFrameLocks noGrp="1"/>
          </p:cNvGraphicFramePr>
          <p:nvPr>
            <p:extLst/>
          </p:nvPr>
        </p:nvGraphicFramePr>
        <p:xfrm>
          <a:off x="4643919" y="4486310"/>
          <a:ext cx="7353546" cy="2308661"/>
        </p:xfrm>
        <a:graphic>
          <a:graphicData uri="http://schemas.openxmlformats.org/drawingml/2006/table">
            <a:tbl>
              <a:tblPr firstRow="1" bandRow="1">
                <a:tableStyleId>{5940675A-B579-460E-94D1-54222C63F5DA}</a:tableStyleId>
              </a:tblPr>
              <a:tblGrid>
                <a:gridCol w="2428093">
                  <a:extLst>
                    <a:ext uri="{9D8B030D-6E8A-4147-A177-3AD203B41FA5}">
                      <a16:colId xmlns:a16="http://schemas.microsoft.com/office/drawing/2014/main" val="20000"/>
                    </a:ext>
                  </a:extLst>
                </a:gridCol>
                <a:gridCol w="2474271">
                  <a:extLst>
                    <a:ext uri="{9D8B030D-6E8A-4147-A177-3AD203B41FA5}">
                      <a16:colId xmlns:a16="http://schemas.microsoft.com/office/drawing/2014/main" val="20001"/>
                    </a:ext>
                  </a:extLst>
                </a:gridCol>
                <a:gridCol w="2451182">
                  <a:extLst>
                    <a:ext uri="{9D8B030D-6E8A-4147-A177-3AD203B41FA5}">
                      <a16:colId xmlns:a16="http://schemas.microsoft.com/office/drawing/2014/main" val="20002"/>
                    </a:ext>
                  </a:extLst>
                </a:gridCol>
              </a:tblGrid>
              <a:tr h="2308661">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noFill/>
                  </a:tcPr>
                </a:tc>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3" name="TextBox 4"/>
          <p:cNvSpPr txBox="1"/>
          <p:nvPr/>
        </p:nvSpPr>
        <p:spPr>
          <a:xfrm>
            <a:off x="7065174" y="3877213"/>
            <a:ext cx="2467121"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defTabSz="914363"/>
            <a:lvl2pPr marL="0" lvl="1" algn="ctr" defTabSz="914363">
              <a:defRPr sz="1224"/>
            </a:lvl2pPr>
            <a:lvl3pPr marL="914363" defTabSz="914363"/>
            <a:lvl4pPr marL="1371545" defTabSz="914363"/>
            <a:lvl5pPr marL="1828727" defTabSz="914363"/>
            <a:lvl6pPr marL="2285909" defTabSz="914363"/>
            <a:lvl7pPr marL="2743090" defTabSz="914363"/>
            <a:lvl8pPr marL="3200272" defTabSz="914363"/>
            <a:lvl9pPr marL="3657454" defTabSz="914363"/>
          </a:lstStyle>
          <a:p>
            <a:pPr marL="0" marR="0" lvl="1" indent="0" algn="ctr" defTabSz="89635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Speech Intent Recognition</a:t>
            </a:r>
          </a:p>
        </p:txBody>
      </p:sp>
      <p:sp>
        <p:nvSpPr>
          <p:cNvPr id="82" name="TextBox 4"/>
          <p:cNvSpPr txBox="1"/>
          <p:nvPr/>
        </p:nvSpPr>
        <p:spPr>
          <a:xfrm>
            <a:off x="9532295" y="3877213"/>
            <a:ext cx="2465169"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defTabSz="914363"/>
            <a:lvl2pPr marL="0" lvl="1" algn="ctr" defTabSz="914363">
              <a:defRPr sz="1224"/>
            </a:lvl2pPr>
            <a:lvl3pPr marL="914363" defTabSz="914363"/>
            <a:lvl4pPr marL="1371545" defTabSz="914363"/>
            <a:lvl5pPr marL="1828727" defTabSz="914363"/>
            <a:lvl6pPr marL="2285909" defTabSz="914363"/>
            <a:lvl7pPr marL="2743090" defTabSz="914363"/>
            <a:lvl8pPr marL="3200272" defTabSz="914363"/>
            <a:lvl9pPr marL="3657454" defTabSz="914363"/>
          </a:lstStyle>
          <a:p>
            <a:pPr marL="0" marR="0" lvl="1" indent="0" algn="ctr" defTabSz="89635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Text to Speech Conversion</a:t>
            </a:r>
          </a:p>
        </p:txBody>
      </p:sp>
      <p:grpSp>
        <p:nvGrpSpPr>
          <p:cNvPr id="86" name="Group 85"/>
          <p:cNvGrpSpPr/>
          <p:nvPr/>
        </p:nvGrpSpPr>
        <p:grpSpPr>
          <a:xfrm>
            <a:off x="9532294" y="4909309"/>
            <a:ext cx="2465169" cy="1885662"/>
            <a:chOff x="9723436" y="1730654"/>
            <a:chExt cx="2514601" cy="1923473"/>
          </a:xfrm>
          <a:solidFill>
            <a:srgbClr val="00B294"/>
          </a:solidFill>
        </p:grpSpPr>
        <p:pic>
          <p:nvPicPr>
            <p:cNvPr id="87" name="Picture 8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868619" y="1730654"/>
              <a:ext cx="2235340" cy="1236683"/>
            </a:xfrm>
            <a:prstGeom prst="rect">
              <a:avLst/>
            </a:prstGeom>
            <a:solidFill>
              <a:srgbClr val="00B294"/>
            </a:solidFill>
            <a:ln>
              <a:solidFill>
                <a:srgbClr val="44546A"/>
              </a:solidFill>
            </a:ln>
          </p:spPr>
        </p:pic>
        <p:sp>
          <p:nvSpPr>
            <p:cNvPr id="95" name="TextBox 94"/>
            <p:cNvSpPr txBox="1"/>
            <p:nvPr/>
          </p:nvSpPr>
          <p:spPr>
            <a:xfrm>
              <a:off x="9723436" y="3192462"/>
              <a:ext cx="2514601" cy="461665"/>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text to spoken audio</a:t>
              </a:r>
            </a:p>
          </p:txBody>
        </p:sp>
      </p:grpSp>
      <p:sp>
        <p:nvSpPr>
          <p:cNvPr id="96" name="TextBox 4"/>
          <p:cNvSpPr txBox="1"/>
          <p:nvPr/>
        </p:nvSpPr>
        <p:spPr>
          <a:xfrm>
            <a:off x="4607286" y="3877213"/>
            <a:ext cx="2449916"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Speech </a:t>
            </a:r>
          </a:p>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Recognition</a:t>
            </a:r>
          </a:p>
        </p:txBody>
      </p:sp>
      <p:grpSp>
        <p:nvGrpSpPr>
          <p:cNvPr id="98" name="Group 97"/>
          <p:cNvGrpSpPr/>
          <p:nvPr/>
        </p:nvGrpSpPr>
        <p:grpSpPr>
          <a:xfrm>
            <a:off x="4607286" y="4538658"/>
            <a:ext cx="2449916" cy="2247290"/>
            <a:chOff x="4699671" y="1352571"/>
            <a:chExt cx="2499042" cy="2292353"/>
          </a:xfrm>
        </p:grpSpPr>
        <p:sp>
          <p:nvSpPr>
            <p:cNvPr id="99" name="TextBox 98"/>
            <p:cNvSpPr txBox="1"/>
            <p:nvPr/>
          </p:nvSpPr>
          <p:spPr>
            <a:xfrm>
              <a:off x="4737039" y="3179926"/>
              <a:ext cx="2461674" cy="464998"/>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spoken audio to text</a:t>
              </a:r>
            </a:p>
          </p:txBody>
        </p:sp>
        <p:grpSp>
          <p:nvGrpSpPr>
            <p:cNvPr id="100" name="Group 99"/>
            <p:cNvGrpSpPr/>
            <p:nvPr/>
          </p:nvGrpSpPr>
          <p:grpSpPr>
            <a:xfrm>
              <a:off x="4699671" y="1352571"/>
              <a:ext cx="2458358" cy="1601748"/>
              <a:chOff x="6576754" y="2404619"/>
              <a:chExt cx="2293965" cy="1276687"/>
            </a:xfrm>
          </p:grpSpPr>
          <p:sp>
            <p:nvSpPr>
              <p:cNvPr id="107" name="Freeform 106"/>
              <p:cNvSpPr>
                <a:spLocks noChangeAspect="1"/>
              </p:cNvSpPr>
              <p:nvPr/>
            </p:nvSpPr>
            <p:spPr bwMode="auto">
              <a:xfrm>
                <a:off x="6576754" y="2451819"/>
                <a:ext cx="1233368" cy="1229487"/>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108" name="Oval Callout 6"/>
              <p:cNvSpPr/>
              <p:nvPr/>
            </p:nvSpPr>
            <p:spPr bwMode="auto">
              <a:xfrm>
                <a:off x="7567457" y="2404619"/>
                <a:ext cx="1303262" cy="663702"/>
              </a:xfrm>
              <a:prstGeom prst="wedgeEllipseCallout">
                <a:avLst>
                  <a:gd name="adj1" fmla="val -44310"/>
                  <a:gd name="adj2" fmla="val 50709"/>
                </a:avLst>
              </a:prstGeom>
              <a:solidFill>
                <a:schemeClr val="bg1"/>
              </a:solidFill>
              <a:ln>
                <a:solidFill>
                  <a:srgbClr val="44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450 6</a:t>
                </a:r>
                <a:r>
                  <a:rPr kumimoji="0" lang="en-US" sz="1078" b="1" i="0" u="none" strike="noStrike" kern="0" cap="none" spc="0" normalizeH="0" baseline="30000" noProof="0" dirty="0">
                    <a:ln>
                      <a:noFill/>
                    </a:ln>
                    <a:solidFill>
                      <a:srgbClr val="333333"/>
                    </a:solidFill>
                    <a:effectLst/>
                    <a:uLnTx/>
                    <a:uFillTx/>
                    <a:ea typeface="Segoe UI" pitchFamily="34" charset="0"/>
                    <a:cs typeface="Segoe UI" pitchFamily="34" charset="0"/>
                  </a:rPr>
                  <a:t>th</a:t>
                </a: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 St. </a:t>
                </a:r>
                <a:b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b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San Francisco</a:t>
                </a:r>
              </a:p>
            </p:txBody>
          </p:sp>
        </p:grpSp>
      </p:grpSp>
      <p:grpSp>
        <p:nvGrpSpPr>
          <p:cNvPr id="109" name="Group 108"/>
          <p:cNvGrpSpPr/>
          <p:nvPr/>
        </p:nvGrpSpPr>
        <p:grpSpPr>
          <a:xfrm>
            <a:off x="7065176" y="4698936"/>
            <a:ext cx="2467120" cy="2096035"/>
            <a:chOff x="7206845" y="1516062"/>
            <a:chExt cx="2516591" cy="2138065"/>
          </a:xfrm>
        </p:grpSpPr>
        <p:sp>
          <p:nvSpPr>
            <p:cNvPr id="110" name="TextBox 109"/>
            <p:cNvSpPr txBox="1"/>
            <p:nvPr/>
          </p:nvSpPr>
          <p:spPr>
            <a:xfrm>
              <a:off x="7206845" y="3192462"/>
              <a:ext cx="2516591" cy="461665"/>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audio to intent</a:t>
              </a:r>
            </a:p>
          </p:txBody>
        </p:sp>
        <p:sp>
          <p:nvSpPr>
            <p:cNvPr id="111" name="TextBox 7"/>
            <p:cNvSpPr txBox="1"/>
            <p:nvPr/>
          </p:nvSpPr>
          <p:spPr>
            <a:xfrm>
              <a:off x="7513637" y="2125662"/>
              <a:ext cx="2000507" cy="987920"/>
            </a:xfrm>
            <a:prstGeom prst="rect">
              <a:avLst/>
            </a:prstGeom>
            <a:noFill/>
            <a:ln>
              <a:solidFill>
                <a:srgbClr val="44546A"/>
              </a:solidFill>
            </a:ln>
          </p:spPr>
          <p:txBody>
            <a:bodyPr wrap="square" lIns="179259" tIns="143407" rIns="179259" bIns="143407" rtlCol="0">
              <a:spAutoFit/>
            </a:bodyPr>
            <a:lstStyle/>
            <a:p>
              <a:pPr marL="0" marR="0" lvl="1" indent="0" defTabSz="914192"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chemeClr val="accent5"/>
                  </a:solidFill>
                  <a:effectLst/>
                  <a:uLnTx/>
                  <a:uFillTx/>
                  <a:latin typeface="Consolas" panose="020B0609020204030204" pitchFamily="49" charset="0"/>
                  <a:cs typeface="Consolas" panose="020B0609020204030204" pitchFamily="49" charset="0"/>
                </a:rPr>
                <a:t>"450 sixth St in San Francisco."</a:t>
              </a:r>
            </a:p>
            <a:p>
              <a:pPr marL="0" marR="0" lvl="1" indent="0" defTabSz="914192" eaLnBrk="1" fontAlgn="auto" latinLnBrk="0" hangingPunct="1">
                <a:lnSpc>
                  <a:spcPct val="100000"/>
                </a:lnSpc>
                <a:spcBef>
                  <a:spcPts val="0"/>
                </a:spcBef>
                <a:spcAft>
                  <a:spcPts val="0"/>
                </a:spcAft>
                <a:buClrTx/>
                <a:buSzTx/>
                <a:buFontTx/>
                <a:buNone/>
                <a:tabLst/>
                <a:defRPr/>
              </a:pPr>
              <a:r>
                <a:rPr kumimoji="0" lang="en-US" sz="882" b="0" i="0" u="none" strike="sngStrike" kern="0" cap="none" spc="0" normalizeH="0" baseline="0" noProof="0" dirty="0">
                  <a:ln>
                    <a:noFill/>
                  </a:ln>
                  <a:solidFill>
                    <a:srgbClr val="FFFFFF">
                      <a:lumMod val="50000"/>
                    </a:srgbClr>
                  </a:solidFill>
                  <a:effectLst/>
                  <a:uLnTx/>
                  <a:uFillTx/>
                  <a:latin typeface="Consolas" panose="020B0609020204030204" pitchFamily="49" charset="0"/>
                  <a:cs typeface="Consolas" panose="020B0609020204030204" pitchFamily="49" charset="0"/>
                </a:rPr>
                <a:t>"For 50 six St San Francisco."</a:t>
              </a:r>
            </a:p>
            <a:p>
              <a:pPr marL="0" marR="0" lvl="1" indent="0" defTabSz="914192" eaLnBrk="1" fontAlgn="auto" latinLnBrk="0" hangingPunct="1">
                <a:lnSpc>
                  <a:spcPct val="100000"/>
                </a:lnSpc>
                <a:spcBef>
                  <a:spcPts val="0"/>
                </a:spcBef>
                <a:spcAft>
                  <a:spcPts val="0"/>
                </a:spcAft>
                <a:buClrTx/>
                <a:buSzTx/>
                <a:buFontTx/>
                <a:buNone/>
                <a:tabLst/>
                <a:defRPr/>
              </a:pPr>
              <a:r>
                <a:rPr kumimoji="0" lang="en-US" sz="882" b="0" i="0" u="none" strike="sngStrike" kern="0" cap="none" spc="0" normalizeH="0" baseline="0" noProof="0" dirty="0">
                  <a:ln>
                    <a:noFill/>
                  </a:ln>
                  <a:solidFill>
                    <a:srgbClr val="FFFFFF">
                      <a:lumMod val="50000"/>
                    </a:srgbClr>
                  </a:solidFill>
                  <a:effectLst/>
                  <a:uLnTx/>
                  <a:uFillTx/>
                  <a:latin typeface="Consolas" panose="020B0609020204030204" pitchFamily="49" charset="0"/>
                  <a:cs typeface="Consolas" panose="020B0609020204030204" pitchFamily="49" charset="0"/>
                </a:rPr>
                <a:t>"456th St San Francisco."</a:t>
              </a:r>
            </a:p>
          </p:txBody>
        </p:sp>
        <p:sp>
          <p:nvSpPr>
            <p:cNvPr id="112" name="Bent Arrow 111"/>
            <p:cNvSpPr/>
            <p:nvPr/>
          </p:nvSpPr>
          <p:spPr bwMode="auto">
            <a:xfrm rot="5400000">
              <a:off x="7842629" y="1236275"/>
              <a:ext cx="609600" cy="1169173"/>
            </a:xfrm>
            <a:prstGeom prst="bentArrow">
              <a:avLst>
                <a:gd name="adj1" fmla="val 47375"/>
                <a:gd name="adj2" fmla="val 50000"/>
                <a:gd name="adj3" fmla="val 36816"/>
                <a:gd name="adj4" fmla="val 43750"/>
              </a:avLst>
            </a:prstGeom>
            <a:solidFill>
              <a:srgbClr val="44546A"/>
            </a:solidFill>
            <a:ln w="3175">
              <a:solidFill>
                <a:srgbClr val="44546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0016740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Check if two voices are the same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identification</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dirty="0">
                  <a:ln>
                    <a:noFill/>
                  </a:ln>
                  <a:gradFill>
                    <a:gsLst>
                      <a:gs pos="2917">
                        <a:srgbClr val="000000"/>
                      </a:gs>
                      <a:gs pos="31000">
                        <a:srgbClr val="000000"/>
                      </a:gs>
                    </a:gsLst>
                    <a:lin ang="5400000" scaled="0"/>
                  </a:gradFill>
                  <a:effectLst/>
                  <a:uLnTx/>
                  <a:uFillTx/>
                </a:rPr>
                <a:t>“</a:t>
              </a:r>
              <a:r>
                <a:rPr kumimoji="0" lang="en-US" sz="2351" b="1" i="0" u="none" strike="noStrike" kern="0" cap="none" spc="0" normalizeH="0" baseline="0" noProof="0" dirty="0">
                  <a:ln>
                    <a:noFill/>
                  </a:ln>
                  <a:gradFill>
                    <a:gsLst>
                      <a:gs pos="2917">
                        <a:srgbClr val="000000"/>
                      </a:gs>
                      <a:gs pos="31000">
                        <a:srgbClr val="000000"/>
                      </a:gs>
                    </a:gsLst>
                    <a:lin ang="5400000" scaled="0"/>
                  </a:gradFill>
                  <a:effectLst/>
                  <a:uLnTx/>
                  <a:uFillTx/>
                </a:rPr>
                <a:t>”</a:t>
              </a:r>
            </a:p>
          </p:txBody>
        </p:sp>
      </p:grpSp>
    </p:spTree>
    <p:extLst>
      <p:ext uri="{BB962C8B-B14F-4D97-AF65-F5344CB8AC3E}">
        <p14:creationId xmlns:p14="http://schemas.microsoft.com/office/powerpoint/2010/main" val="7135171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 name="Group 3"/>
          <p:cNvGrpSpPr/>
          <p:nvPr/>
        </p:nvGrpSpPr>
        <p:grpSpPr>
          <a:xfrm>
            <a:off x="366153" y="343278"/>
            <a:ext cx="4161104" cy="1045827"/>
            <a:chOff x="373494" y="234018"/>
            <a:chExt cx="3751971"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13045" y="280489"/>
              <a:ext cx="3112420" cy="954108"/>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2745" b="1" i="0" u="none" strike="noStrike" kern="0" cap="none" spc="0" normalizeH="0" baseline="0" noProof="0" dirty="0">
                  <a:ln>
                    <a:noFill/>
                  </a:ln>
                  <a:solidFill>
                    <a:schemeClr val="bg1"/>
                  </a:solidFill>
                  <a:effectLst/>
                  <a:uLnTx/>
                  <a:uFillTx/>
                  <a:latin typeface="+mj-lt"/>
                  <a:cs typeface="Segoe UI Semibold" panose="020B0702040204020203" pitchFamily="34" charset="0"/>
                </a:rPr>
                <a:t>Speaker    Recognition APIs</a:t>
              </a:r>
            </a:p>
          </p:txBody>
        </p:sp>
      </p:grpSp>
      <p:sp>
        <p:nvSpPr>
          <p:cNvPr id="59" name="Rectangle 58"/>
          <p:cNvSpPr/>
          <p:nvPr/>
        </p:nvSpPr>
        <p:spPr>
          <a:xfrm>
            <a:off x="370321" y="1560748"/>
            <a:ext cx="3526687" cy="1993623"/>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Speaker Verification </a:t>
            </a:r>
            <a:r>
              <a:rPr kumimoji="0" lang="en-US" sz="1765" b="0" i="0" u="none" strike="noStrike" kern="0" cap="none" spc="0" normalizeH="0" baseline="0" noProof="0" dirty="0">
                <a:ln>
                  <a:noFill/>
                </a:ln>
                <a:solidFill>
                  <a:schemeClr val="bg1"/>
                </a:solidFill>
                <a:effectLst/>
                <a:uLnTx/>
                <a:uFillTx/>
              </a:rPr>
              <a:t>– Check if two voices are the same</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Speaker Identification </a:t>
            </a:r>
            <a:r>
              <a:rPr kumimoji="0" lang="en-US" sz="1765" b="0" i="0" u="none" strike="noStrike" kern="0" cap="none" spc="0" normalizeH="0" baseline="0" noProof="0" dirty="0">
                <a:ln>
                  <a:noFill/>
                </a:ln>
                <a:solidFill>
                  <a:schemeClr val="bg1"/>
                </a:solidFill>
                <a:effectLst/>
                <a:uLnTx/>
                <a:uFillTx/>
              </a:rPr>
              <a:t>– Identify who is speaking and create a unique voiceprint for a profile</a:t>
            </a:r>
          </a:p>
        </p:txBody>
      </p:sp>
      <p:grpSp>
        <p:nvGrpSpPr>
          <p:cNvPr id="34" name="Group 33"/>
          <p:cNvGrpSpPr/>
          <p:nvPr/>
        </p:nvGrpSpPr>
        <p:grpSpPr>
          <a:xfrm>
            <a:off x="138122" y="273834"/>
            <a:ext cx="1165352" cy="1165352"/>
            <a:chOff x="5412867" y="2704730"/>
            <a:chExt cx="1600200" cy="1600200"/>
          </a:xfrm>
        </p:grpSpPr>
        <p:sp>
          <p:nvSpPr>
            <p:cNvPr id="35" name="Rectangle 34"/>
            <p:cNvSpPr/>
            <p:nvPr/>
          </p:nvSpPr>
          <p:spPr>
            <a:xfrm>
              <a:off x="5412867"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36" name="Group 35"/>
            <p:cNvGrpSpPr/>
            <p:nvPr/>
          </p:nvGrpSpPr>
          <p:grpSpPr>
            <a:xfrm>
              <a:off x="5641155" y="3071481"/>
              <a:ext cx="1143624" cy="866698"/>
              <a:chOff x="5641155" y="3071481"/>
              <a:chExt cx="1143624" cy="866698"/>
            </a:xfrm>
          </p:grpSpPr>
          <p:grpSp>
            <p:nvGrpSpPr>
              <p:cNvPr id="37" name="Group 36"/>
              <p:cNvGrpSpPr/>
              <p:nvPr/>
            </p:nvGrpSpPr>
            <p:grpSpPr>
              <a:xfrm>
                <a:off x="5641155" y="3071481"/>
                <a:ext cx="1143624" cy="866698"/>
                <a:chOff x="1395525" y="3097901"/>
                <a:chExt cx="1143624" cy="866698"/>
              </a:xfrm>
            </p:grpSpPr>
            <p:sp>
              <p:nvSpPr>
                <p:cNvPr id="64"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3"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38" name="Group 37"/>
              <p:cNvGrpSpPr/>
              <p:nvPr/>
            </p:nvGrpSpPr>
            <p:grpSpPr>
              <a:xfrm>
                <a:off x="5889309" y="3335767"/>
                <a:ext cx="631930" cy="184974"/>
                <a:chOff x="5981991" y="2678634"/>
                <a:chExt cx="631930" cy="184974"/>
              </a:xfrm>
              <a:solidFill>
                <a:schemeClr val="bg1"/>
              </a:solidFill>
            </p:grpSpPr>
            <p:grpSp>
              <p:nvGrpSpPr>
                <p:cNvPr id="54" name="Group 53"/>
                <p:cNvGrpSpPr/>
                <p:nvPr/>
              </p:nvGrpSpPr>
              <p:grpSpPr>
                <a:xfrm>
                  <a:off x="5981991" y="2678634"/>
                  <a:ext cx="257244" cy="184974"/>
                  <a:chOff x="5981991" y="2678634"/>
                  <a:chExt cx="257244" cy="184974"/>
                </a:xfrm>
                <a:grpFill/>
              </p:grpSpPr>
              <p:sp>
                <p:nvSpPr>
                  <p:cNvPr id="60" name="Freeform 59"/>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Freeform 60"/>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6" name="Group 55"/>
                <p:cNvGrpSpPr/>
                <p:nvPr/>
              </p:nvGrpSpPr>
              <p:grpSpPr>
                <a:xfrm rot="10800000">
                  <a:off x="6356677" y="2678634"/>
                  <a:ext cx="257244" cy="184974"/>
                  <a:chOff x="5981991" y="2678634"/>
                  <a:chExt cx="257244" cy="184974"/>
                </a:xfrm>
                <a:grpFill/>
              </p:grpSpPr>
              <p:sp>
                <p:nvSpPr>
                  <p:cNvPr id="57" name="Freeform 56"/>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8" name="Freeform 57"/>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pic>
        <p:nvPicPr>
          <p:cNvPr id="65" name="Picture 64"/>
          <p:cNvPicPr>
            <a:picLocks noChangeAspect="1"/>
          </p:cNvPicPr>
          <p:nvPr/>
        </p:nvPicPr>
        <p:blipFill rotWithShape="1">
          <a:blip r:embed="rId3" cstate="print">
            <a:extLst>
              <a:ext uri="{28A0092B-C50C-407E-A947-70E740481C1C}">
                <a14:useLocalDpi xmlns:a14="http://schemas.microsoft.com/office/drawing/2010/main" val="0"/>
              </a:ext>
            </a:extLst>
          </a:blip>
          <a:srcRect l="-53" t="2857" r="53" b="21172"/>
          <a:stretch/>
        </p:blipFill>
        <p:spPr>
          <a:xfrm>
            <a:off x="4373704" y="-7812"/>
            <a:ext cx="7818297" cy="3959727"/>
          </a:xfrm>
          <a:prstGeom prst="rect">
            <a:avLst/>
          </a:prstGeom>
        </p:spPr>
      </p:pic>
      <p:grpSp>
        <p:nvGrpSpPr>
          <p:cNvPr id="89" name="Group 88"/>
          <p:cNvGrpSpPr/>
          <p:nvPr/>
        </p:nvGrpSpPr>
        <p:grpSpPr>
          <a:xfrm>
            <a:off x="4693234" y="4598430"/>
            <a:ext cx="3137095" cy="1481406"/>
            <a:chOff x="700177" y="1731099"/>
            <a:chExt cx="3200000" cy="1511111"/>
          </a:xfrm>
        </p:grpSpPr>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91" name="Rectangle 90"/>
            <p:cNvSpPr/>
            <p:nvPr/>
          </p:nvSpPr>
          <p:spPr>
            <a:xfrm>
              <a:off x="1873488" y="2125147"/>
              <a:ext cx="1358809" cy="361507"/>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rPr>
                <a:t>Is this Ann’s voice?</a:t>
              </a:r>
            </a:p>
          </p:txBody>
        </p:sp>
        <p:sp>
          <p:nvSpPr>
            <p:cNvPr id="92" name="Rectangle 91"/>
            <p:cNvSpPr/>
            <p:nvPr/>
          </p:nvSpPr>
          <p:spPr>
            <a:xfrm>
              <a:off x="3232297" y="2890614"/>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Ann</a:t>
              </a:r>
              <a:endParaRPr kumimoji="0" lang="en-US" sz="1078" b="0" i="0" u="none" strike="noStrike" kern="0" cap="none" spc="0" normalizeH="0" baseline="0" noProof="0" dirty="0">
                <a:ln>
                  <a:noFill/>
                </a:ln>
                <a:solidFill>
                  <a:sysClr val="windowText" lastClr="000000"/>
                </a:solidFill>
                <a:effectLst/>
                <a:uLnTx/>
                <a:uFillTx/>
              </a:endParaRPr>
            </a:p>
          </p:txBody>
        </p:sp>
      </p:grpSp>
      <p:grpSp>
        <p:nvGrpSpPr>
          <p:cNvPr id="93" name="Group 92"/>
          <p:cNvGrpSpPr/>
          <p:nvPr/>
        </p:nvGrpSpPr>
        <p:grpSpPr>
          <a:xfrm>
            <a:off x="8601379" y="4513628"/>
            <a:ext cx="3137095" cy="1481406"/>
            <a:chOff x="700177" y="4275164"/>
            <a:chExt cx="3200000" cy="1511111"/>
          </a:xfrm>
        </p:grpSpPr>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p:spPr>
        </p:pic>
        <p:sp>
          <p:nvSpPr>
            <p:cNvPr id="95" name="Rectangle 94"/>
            <p:cNvSpPr/>
            <p:nvPr/>
          </p:nvSpPr>
          <p:spPr>
            <a:xfrm>
              <a:off x="3289004" y="5414074"/>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Ann</a:t>
              </a:r>
              <a:endParaRPr kumimoji="0" lang="en-US" sz="1078" b="0" i="0" u="none" strike="noStrike" kern="0" cap="none" spc="0" normalizeH="0" baseline="0" noProof="0" dirty="0">
                <a:ln>
                  <a:noFill/>
                </a:ln>
                <a:solidFill>
                  <a:sysClr val="windowText" lastClr="000000"/>
                </a:solidFill>
                <a:effectLst/>
                <a:uLnTx/>
                <a:uFillTx/>
              </a:endParaRPr>
            </a:p>
          </p:txBody>
        </p:sp>
        <p:sp>
          <p:nvSpPr>
            <p:cNvPr id="96" name="Rectangle 95"/>
            <p:cNvSpPr/>
            <p:nvPr/>
          </p:nvSpPr>
          <p:spPr>
            <a:xfrm>
              <a:off x="783264" y="5385720"/>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Mike</a:t>
              </a:r>
              <a:endParaRPr kumimoji="0" lang="en-US" sz="1078" b="0" i="0" u="none" strike="noStrike" kern="0" cap="none" spc="0" normalizeH="0" baseline="0" noProof="0" dirty="0">
                <a:ln>
                  <a:noFill/>
                </a:ln>
                <a:solidFill>
                  <a:sysClr val="windowText" lastClr="000000"/>
                </a:solidFill>
                <a:effectLst/>
                <a:uLnTx/>
                <a:uFillTx/>
              </a:endParaRPr>
            </a:p>
          </p:txBody>
        </p:sp>
        <p:sp>
          <p:nvSpPr>
            <p:cNvPr id="97" name="Rectangle 96"/>
            <p:cNvSpPr/>
            <p:nvPr/>
          </p:nvSpPr>
          <p:spPr>
            <a:xfrm>
              <a:off x="1397000" y="4755715"/>
              <a:ext cx="565001" cy="224058"/>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Mary</a:t>
              </a:r>
              <a:endParaRPr kumimoji="0" lang="en-US" sz="1078" b="0" i="0" u="none" strike="noStrike" kern="0" cap="none" spc="0" normalizeH="0" baseline="0" noProof="0" dirty="0">
                <a:ln>
                  <a:noFill/>
                </a:ln>
                <a:solidFill>
                  <a:sysClr val="windowText" lastClr="000000"/>
                </a:solidFill>
                <a:effectLst/>
                <a:uLnTx/>
                <a:uFillTx/>
              </a:endParaRPr>
            </a:p>
          </p:txBody>
        </p:sp>
        <p:sp>
          <p:nvSpPr>
            <p:cNvPr id="98" name="Rectangle 97"/>
            <p:cNvSpPr/>
            <p:nvPr/>
          </p:nvSpPr>
          <p:spPr>
            <a:xfrm>
              <a:off x="2060689" y="4531145"/>
              <a:ext cx="1358809" cy="361507"/>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rPr>
                <a:t>Who’s voice is this?</a:t>
              </a:r>
            </a:p>
          </p:txBody>
        </p:sp>
      </p:grpSp>
      <p:sp>
        <p:nvSpPr>
          <p:cNvPr id="99" name="TextBox 4"/>
          <p:cNvSpPr txBox="1"/>
          <p:nvPr/>
        </p:nvSpPr>
        <p:spPr>
          <a:xfrm>
            <a:off x="4468972" y="4012989"/>
            <a:ext cx="3804478" cy="329244"/>
          </a:xfrm>
          <a:prstGeom prst="rect">
            <a:avLst/>
          </a:prstGeom>
          <a:solidFill>
            <a:srgbClr val="44546A"/>
          </a:solidFill>
          <a:ln w="3175">
            <a:solidFill>
              <a:srgbClr val="0D2495"/>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bg1"/>
                </a:solidFill>
                <a:effectLst/>
                <a:uLnTx/>
                <a:uFillTx/>
                <a:latin typeface="+mn-lt"/>
                <a:ea typeface="+mn-ea"/>
                <a:cs typeface="+mn-cs"/>
              </a:rPr>
              <a:t>Speaker Verification</a:t>
            </a:r>
            <a:endParaRPr kumimoji="0" lang="en-US" sz="1765" b="0" i="0" u="none" strike="noStrike" kern="1200" cap="none" spc="0" normalizeH="0" baseline="0" noProof="0" dirty="0">
              <a:ln>
                <a:noFill/>
              </a:ln>
              <a:solidFill>
                <a:schemeClr val="bg1"/>
              </a:solidFill>
              <a:effectLst/>
              <a:uLnTx/>
              <a:uFillTx/>
              <a:latin typeface="+mn-lt"/>
              <a:ea typeface="+mn-ea"/>
              <a:cs typeface="+mn-cs"/>
            </a:endParaRPr>
          </a:p>
        </p:txBody>
      </p:sp>
      <p:sp>
        <p:nvSpPr>
          <p:cNvPr id="100" name="TextBox 99"/>
          <p:cNvSpPr txBox="1"/>
          <p:nvPr/>
        </p:nvSpPr>
        <p:spPr>
          <a:xfrm>
            <a:off x="4699616" y="6043572"/>
            <a:ext cx="3130714" cy="61552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solidFill>
                  <a:schemeClr val="bg1"/>
                </a:solidFill>
                <a:effectLst/>
                <a:uLnTx/>
                <a:uFillTx/>
              </a:rPr>
              <a:t>After enrolling one or more voices, identify who is speaking from an audio clip</a:t>
            </a:r>
          </a:p>
        </p:txBody>
      </p:sp>
      <p:sp>
        <p:nvSpPr>
          <p:cNvPr id="101" name="TextBox 4"/>
          <p:cNvSpPr txBox="1"/>
          <p:nvPr/>
        </p:nvSpPr>
        <p:spPr>
          <a:xfrm>
            <a:off x="8267687" y="4012989"/>
            <a:ext cx="3804478" cy="329244"/>
          </a:xfrm>
          <a:prstGeom prst="rect">
            <a:avLst/>
          </a:prstGeom>
          <a:solidFill>
            <a:srgbClr val="44546A"/>
          </a:solidFill>
          <a:ln w="3175">
            <a:solidFill>
              <a:srgbClr val="0D2495"/>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Speaker Identification</a:t>
            </a:r>
          </a:p>
        </p:txBody>
      </p:sp>
      <p:sp>
        <p:nvSpPr>
          <p:cNvPr id="102" name="TextBox 101"/>
          <p:cNvSpPr txBox="1"/>
          <p:nvPr/>
        </p:nvSpPr>
        <p:spPr>
          <a:xfrm>
            <a:off x="8747316" y="6043572"/>
            <a:ext cx="3130714" cy="61552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solidFill>
                  <a:schemeClr val="bg1"/>
                </a:solidFill>
                <a:effectLst/>
                <a:uLnTx/>
                <a:uFillTx/>
              </a:rPr>
              <a:t>Confirm if a voice belongs to a previously enrolled profile.</a:t>
            </a:r>
          </a:p>
        </p:txBody>
      </p:sp>
      <p:sp>
        <p:nvSpPr>
          <p:cNvPr id="103" name="Rectangle 102"/>
          <p:cNvSpPr/>
          <p:nvPr/>
        </p:nvSpPr>
        <p:spPr bwMode="auto">
          <a:xfrm>
            <a:off x="4473892" y="4342233"/>
            <a:ext cx="7598274" cy="2316861"/>
          </a:xfrm>
          <a:prstGeom prst="rect">
            <a:avLst/>
          </a:prstGeom>
          <a:noFill/>
          <a:ln w="3175">
            <a:solidFill>
              <a:srgbClr val="44546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104" name="Straight Connector 103"/>
          <p:cNvCxnSpPr>
            <a:stCxn id="103" idx="2"/>
            <a:endCxn id="103" idx="0"/>
          </p:cNvCxnSpPr>
          <p:nvPr/>
        </p:nvCxnSpPr>
        <p:spPr>
          <a:xfrm flipV="1">
            <a:off x="8273029" y="4342233"/>
            <a:ext cx="0" cy="2316861"/>
          </a:xfrm>
          <a:prstGeom prst="line">
            <a:avLst/>
          </a:prstGeom>
          <a:ln>
            <a:solidFill>
              <a:srgbClr val="44546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4874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Customize both language </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and acoustic models</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14162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Language</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Process text and learn how to recognize what users want</a:t>
            </a:r>
          </a:p>
        </p:txBody>
      </p:sp>
      <p:sp>
        <p:nvSpPr>
          <p:cNvPr id="27" name="Rectangle 26"/>
          <p:cNvSpPr/>
          <p:nvPr/>
        </p:nvSpPr>
        <p:spPr>
          <a:xfrm>
            <a:off x="2115271" y="4793105"/>
            <a:ext cx="7986482" cy="1575816"/>
          </a:xfrm>
          <a:prstGeom prst="rect">
            <a:avLst/>
          </a:prstGeom>
        </p:spPr>
        <p:txBody>
          <a:bodyPr wrap="non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Spell Check | Language Understanding |</a:t>
            </a:r>
            <a:b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Linguistic Analysis | Text Analytics | Web Language Model</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9"/>
          <p:cNvSpPr>
            <a:spLocks noChangeAspect="1"/>
          </p:cNvSpPr>
          <p:nvPr/>
        </p:nvSpPr>
        <p:spPr bwMode="auto">
          <a:xfrm>
            <a:off x="5898403" y="2763064"/>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366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7" name="Rectangle 26"/>
          <p:cNvSpPr/>
          <p:nvPr/>
        </p:nvSpPr>
        <p:spPr bwMode="auto">
          <a:xfrm>
            <a:off x="2653104" y="2090980"/>
            <a:ext cx="9262054" cy="4473506"/>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0" name="Rectangle 29"/>
          <p:cNvSpPr/>
          <p:nvPr/>
        </p:nvSpPr>
        <p:spPr>
          <a:xfrm>
            <a:off x="2956628" y="3219362"/>
            <a:ext cx="8958531" cy="3242997"/>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State-of-the-art cloud based spelling algorithms</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Recognizes a wide variety of spelling errors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Recognize name errors and homonyms in context</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Difficult to spot errors that use the context of the words </a:t>
            </a:r>
            <a:b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around them</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Updates over time</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270192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sp>
        <p:nvSpPr>
          <p:cNvPr id="4" name="Title 3"/>
          <p:cNvSpPr>
            <a:spLocks noGrp="1"/>
          </p:cNvSpPr>
          <p:nvPr>
            <p:ph type="title"/>
          </p:nvPr>
        </p:nvSpPr>
        <p:spPr>
          <a:xfrm>
            <a:off x="1343780" y="291960"/>
            <a:ext cx="11655841" cy="898964"/>
          </a:xfrm>
        </p:spPr>
        <p:txBody>
          <a:bodyPr/>
          <a:lstStyle/>
          <a:p>
            <a:r>
              <a:rPr lang="en-US" sz="5682" b="1" dirty="0">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“Our engineers developed this </a:t>
              </a:r>
              <a:r>
                <a:rPr kumimoji="0" lang="en-US" sz="1959" b="1" i="0" u="none" strike="noStrike" kern="0" cap="none" spc="0" normalizeH="0" baseline="0" noProof="0" dirty="0">
                  <a:ln>
                    <a:noFill/>
                  </a:ln>
                  <a:gradFill>
                    <a:gsLst>
                      <a:gs pos="1250">
                        <a:schemeClr val="bg1"/>
                      </a:gs>
                      <a:gs pos="100000">
                        <a:schemeClr val="bg1"/>
                      </a:gs>
                    </a:gsLst>
                    <a:lin ang="5400000" scaled="0"/>
                  </a:gradFill>
                  <a:effectLst/>
                  <a:uLnTx/>
                  <a:uFillTx/>
                </a:rPr>
                <a:t>four</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you!”</a:t>
              </a:r>
            </a:p>
            <a:p>
              <a:pPr marL="0" marR="0" lvl="0" indent="0" defTabSz="913490" eaLnBrk="1" fontAlgn="auto" latinLnBrk="0" hangingPunct="1">
                <a:lnSpc>
                  <a:spcPct val="90000"/>
                </a:lnSpc>
                <a:spcBef>
                  <a:spcPts val="588"/>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Corrected Text: “four” </a:t>
              </a:r>
              <a:r>
                <a:rPr kumimoji="0" lang="en-US" sz="1959" b="0" i="0" u="none" strike="noStrike" kern="0" cap="none" spc="0" normalizeH="0" baseline="0" noProof="0" dirty="0">
                  <a:ln>
                    <a:noFill/>
                  </a:ln>
                  <a:solidFill>
                    <a:prstClr val="white"/>
                  </a:solidFill>
                  <a:effectLst/>
                  <a:uLnTx/>
                  <a:uFillTx/>
                  <a:latin typeface="wf_segoe-ui_normal"/>
                  <a:sym typeface="Wingdings" panose="05000000000000000000" pitchFamily="2" charset="2"/>
                </a:rPr>
                <a:t></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spellingErrors</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"offset": 5,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"type":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UnknownToken</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"suggestions":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 </a:t>
              </a:r>
              <a:endPar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51372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00"/>
                  </a:solidFill>
                  <a:effectLst/>
                  <a:uLnTx/>
                  <a:uFillTx/>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00"/>
                  </a:solidFill>
                  <a:effectLst/>
                  <a:uLnTx/>
                  <a:uFillTx/>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241821" y="5297166"/>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38" name="Rectangle 437"/>
            <p:cNvSpPr/>
            <p:nvPr/>
          </p:nvSpPr>
          <p:spPr>
            <a:xfrm>
              <a:off x="6340519" y="2443589"/>
              <a:ext cx="1268870" cy="43259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11420220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8" y="3876928"/>
            <a:ext cx="8958530" cy="2687559"/>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3253362" y="5011067"/>
            <a:ext cx="8661797" cy="89103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429"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Understand what your users are saying</a:t>
            </a:r>
            <a:b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24745604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73"/>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452671" y="367666"/>
            <a:ext cx="3327565" cy="754315"/>
            <a:chOff x="461747" y="374541"/>
            <a:chExt cx="3394290" cy="769441"/>
          </a:xfrm>
        </p:grpSpPr>
        <p:grpSp>
          <p:nvGrpSpPr>
            <p:cNvPr id="56" name="Group 25"/>
            <p:cNvGrpSpPr>
              <a:grpSpLocks noChangeAspect="1"/>
            </p:cNvGrpSpPr>
            <p:nvPr/>
          </p:nvGrpSpPr>
          <p:grpSpPr bwMode="auto">
            <a:xfrm>
              <a:off x="461747" y="479588"/>
              <a:ext cx="890296" cy="559346"/>
              <a:chOff x="3537" y="601"/>
              <a:chExt cx="382" cy="240"/>
            </a:xfrm>
          </p:grpSpPr>
          <p:sp>
            <p:nvSpPr>
              <p:cNvPr id="57" name="Freeform 26"/>
              <p:cNvSpPr>
                <a:spLocks noEditPoints="1"/>
              </p:cNvSpPr>
              <p:nvPr/>
            </p:nvSpPr>
            <p:spPr bwMode="auto">
              <a:xfrm>
                <a:off x="3537" y="601"/>
                <a:ext cx="382" cy="240"/>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Oval 27"/>
              <p:cNvSpPr>
                <a:spLocks noChangeArrowheads="1"/>
              </p:cNvSpPr>
              <p:nvPr/>
            </p:nvSpPr>
            <p:spPr bwMode="auto">
              <a:xfrm>
                <a:off x="3643" y="639"/>
                <a:ext cx="170" cy="171"/>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54" name="Rectangle 53"/>
            <p:cNvSpPr/>
            <p:nvPr/>
          </p:nvSpPr>
          <p:spPr>
            <a:xfrm>
              <a:off x="1352882" y="374541"/>
              <a:ext cx="2503155" cy="769441"/>
            </a:xfrm>
            <a:prstGeom prst="rect">
              <a:avLst/>
            </a:prstGeom>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endPar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grpSp>
      <p:sp>
        <p:nvSpPr>
          <p:cNvPr id="55" name="Rectangle 54"/>
          <p:cNvSpPr/>
          <p:nvPr/>
        </p:nvSpPr>
        <p:spPr>
          <a:xfrm>
            <a:off x="1049976" y="22107"/>
            <a:ext cx="3327877" cy="2062103"/>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 Understanding Intelligent Service</a:t>
            </a:r>
            <a:r>
              <a:rPr kumimoji="0" lang="en-US" sz="3200" b="1" i="0" u="none" strike="noStrike" kern="0" cap="none" spc="0" normalizeH="0" noProof="0" dirty="0">
                <a:ln>
                  <a:noFill/>
                </a:ln>
                <a:solidFill>
                  <a:schemeClr val="bg1"/>
                </a:solidFill>
                <a:effectLst/>
                <a:uLnTx/>
                <a:uFillTx/>
                <a:latin typeface="+mj-lt"/>
                <a:cs typeface="Segoe UI Semibold" panose="020B0702040204020203" pitchFamily="34" charset="0"/>
              </a:rPr>
              <a:t> (LUIS)</a:t>
            </a:r>
            <a:r>
              <a:rPr kumimoji="0" lang="en-US" sz="3200" b="1" i="0" u="none" strike="noStrike" kern="0" cap="none" spc="0" normalizeH="0" baseline="0" noProof="0" dirty="0">
                <a:ln>
                  <a:noFill/>
                </a:ln>
                <a:solidFill>
                  <a:schemeClr val="bg1"/>
                </a:solidFill>
                <a:effectLst/>
                <a:uLnTx/>
                <a:uFillTx/>
                <a:latin typeface="+mj-lt"/>
                <a:cs typeface="Segoe UI Semibold" panose="020B0702040204020203" pitchFamily="34" charset="0"/>
              </a:rPr>
              <a:t> </a:t>
            </a:r>
          </a:p>
        </p:txBody>
      </p:sp>
      <p:sp>
        <p:nvSpPr>
          <p:cNvPr id="70" name="Rectangle 69"/>
          <p:cNvSpPr/>
          <p:nvPr/>
        </p:nvSpPr>
        <p:spPr>
          <a:xfrm>
            <a:off x="366153" y="2354695"/>
            <a:ext cx="3526687" cy="3894912"/>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noProof="0" dirty="0">
                <a:solidFill>
                  <a:schemeClr val="bg1"/>
                </a:solidFill>
              </a:rPr>
              <a:t>Determine Intent </a:t>
            </a:r>
            <a:r>
              <a:rPr lang="en-US" sz="1765" kern="0" noProof="0" dirty="0">
                <a:solidFill>
                  <a:schemeClr val="bg1"/>
                </a:solidFill>
              </a:rPr>
              <a:t>– Understand what your users are saying in natural language</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65" kern="0" dirty="0">
              <a:solidFill>
                <a:schemeClr val="bg1"/>
              </a:solidFill>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Determine Entities </a:t>
            </a:r>
            <a:r>
              <a:rPr lang="en-US" sz="1765" kern="0" dirty="0">
                <a:solidFill>
                  <a:schemeClr val="bg1"/>
                </a:solidFill>
              </a:rPr>
              <a:t>– Identify entities within the sentence</a:t>
            </a:r>
            <a:endParaRPr lang="en-US" sz="1765" kern="0" noProof="0" dirty="0">
              <a:solidFill>
                <a:schemeClr val="bg1"/>
              </a:solidFill>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Active Learning </a:t>
            </a:r>
            <a:r>
              <a:rPr lang="en-US" sz="1765" kern="0" dirty="0">
                <a:solidFill>
                  <a:schemeClr val="bg1"/>
                </a:solidFill>
              </a:rPr>
              <a:t>– Train your model and improve it as you collect more data.</a:t>
            </a: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Pre-built Models</a:t>
            </a:r>
            <a:r>
              <a:rPr kumimoji="0" lang="en-US" sz="1765" b="1" i="0" u="none" strike="noStrike" kern="0" cap="none" spc="0" normalizeH="0" noProof="0" dirty="0">
                <a:ln>
                  <a:noFill/>
                </a:ln>
                <a:solidFill>
                  <a:schemeClr val="bg1"/>
                </a:solidFill>
                <a:effectLst/>
                <a:uLnTx/>
                <a:uFillTx/>
              </a:rPr>
              <a:t> </a:t>
            </a:r>
            <a:r>
              <a:rPr kumimoji="0" lang="en-US" sz="1765" b="0" i="0" u="none" strike="noStrike" kern="0" cap="none" spc="0" normalizeH="0" noProof="0" dirty="0">
                <a:ln>
                  <a:noFill/>
                </a:ln>
                <a:solidFill>
                  <a:schemeClr val="bg1"/>
                </a:solidFill>
                <a:effectLst/>
                <a:uLnTx/>
                <a:uFillTx/>
              </a:rPr>
              <a:t>– Leverage world class models from Bing and Cortana</a:t>
            </a:r>
            <a:endParaRPr kumimoji="0" lang="en-US" sz="1765" b="0" i="0" u="none" strike="noStrike" kern="0" cap="none" spc="0" normalizeH="0" baseline="0" noProof="0" dirty="0">
              <a:ln>
                <a:noFill/>
              </a:ln>
              <a:solidFill>
                <a:schemeClr val="bg1"/>
              </a:solidFill>
              <a:effectLst/>
              <a:uLnTx/>
              <a:uFillTx/>
            </a:endParaRPr>
          </a:p>
        </p:txBody>
      </p:sp>
      <p:grpSp>
        <p:nvGrpSpPr>
          <p:cNvPr id="38" name="Group 37"/>
          <p:cNvGrpSpPr/>
          <p:nvPr/>
        </p:nvGrpSpPr>
        <p:grpSpPr>
          <a:xfrm>
            <a:off x="119835" y="162145"/>
            <a:ext cx="1165352" cy="1165352"/>
            <a:chOff x="7853141" y="2704730"/>
            <a:chExt cx="1600200" cy="1600200"/>
          </a:xfrm>
        </p:grpSpPr>
        <p:sp>
          <p:nvSpPr>
            <p:cNvPr id="59" name="Rectangle 58"/>
            <p:cNvSpPr/>
            <p:nvPr/>
          </p:nvSpPr>
          <p:spPr>
            <a:xfrm>
              <a:off x="7853141"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60" name="Group 59"/>
            <p:cNvGrpSpPr/>
            <p:nvPr/>
          </p:nvGrpSpPr>
          <p:grpSpPr>
            <a:xfrm>
              <a:off x="8156491" y="2901006"/>
              <a:ext cx="993502" cy="1207648"/>
              <a:chOff x="8156491" y="2901006"/>
              <a:chExt cx="993502" cy="1207648"/>
            </a:xfrm>
          </p:grpSpPr>
          <p:grpSp>
            <p:nvGrpSpPr>
              <p:cNvPr id="61" name="Group 60"/>
              <p:cNvGrpSpPr/>
              <p:nvPr/>
            </p:nvGrpSpPr>
            <p:grpSpPr>
              <a:xfrm>
                <a:off x="8156491" y="2901006"/>
                <a:ext cx="993502" cy="1207648"/>
                <a:chOff x="1127084" y="3139548"/>
                <a:chExt cx="851767" cy="1035364"/>
              </a:xfrm>
            </p:grpSpPr>
            <p:sp>
              <p:nvSpPr>
                <p:cNvPr id="6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63" name="Picture 62"/>
              <p:cNvPicPr>
                <a:picLocks noChangeAspect="1"/>
              </p:cNvPicPr>
              <p:nvPr/>
            </p:nvPicPr>
            <p:blipFill rotWithShape="1">
              <a:blip r:embed="rId3"/>
              <a:srcRect l="19456" t="19456" r="23993" b="23993"/>
              <a:stretch/>
            </p:blipFill>
            <p:spPr>
              <a:xfrm>
                <a:off x="8428037" y="3123696"/>
                <a:ext cx="516194" cy="504724"/>
              </a:xfrm>
              <a:prstGeom prst="rect">
                <a:avLst/>
              </a:prstGeom>
            </p:spPr>
          </p:pic>
        </p:grpSp>
      </p:grpSp>
      <p:sp>
        <p:nvSpPr>
          <p:cNvPr id="66" name="TextBox 65"/>
          <p:cNvSpPr txBox="1"/>
          <p:nvPr/>
        </p:nvSpPr>
        <p:spPr>
          <a:xfrm>
            <a:off x="8682326" y="731373"/>
            <a:ext cx="2737754" cy="712074"/>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a:t>
            </a:r>
            <a:r>
              <a:rPr kumimoji="0" lang="en-US" sz="1372" b="0"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TextToSpeech</a:t>
            </a:r>
            <a:endPar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endParaRP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NewsHeadlines</a:t>
            </a:r>
          </a:p>
        </p:txBody>
      </p:sp>
      <p:sp>
        <p:nvSpPr>
          <p:cNvPr id="67" name="Oval Callout 6"/>
          <p:cNvSpPr/>
          <p:nvPr/>
        </p:nvSpPr>
        <p:spPr bwMode="auto">
          <a:xfrm>
            <a:off x="5865539" y="373416"/>
            <a:ext cx="1803302" cy="822627"/>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Read me the </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headlines</a:t>
            </a:r>
            <a:endPar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endParaRPr>
          </a:p>
        </p:txBody>
      </p:sp>
      <p:sp>
        <p:nvSpPr>
          <p:cNvPr id="68" name="Freeform 67"/>
          <p:cNvSpPr>
            <a:spLocks noChangeAspect="1"/>
          </p:cNvSpPr>
          <p:nvPr/>
        </p:nvSpPr>
        <p:spPr bwMode="auto">
          <a:xfrm>
            <a:off x="4904725" y="708558"/>
            <a:ext cx="1196316"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Pentagon 68"/>
          <p:cNvSpPr/>
          <p:nvPr/>
        </p:nvSpPr>
        <p:spPr bwMode="auto">
          <a:xfrm>
            <a:off x="7620674" y="873851"/>
            <a:ext cx="1087350" cy="624627"/>
          </a:xfrm>
          <a:prstGeom prst="homePlate">
            <a:avLst>
              <a:gd name="adj" fmla="val 32979"/>
            </a:avLst>
          </a:prstGeom>
          <a:solidFill>
            <a:srgbClr val="4454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Callout 6"/>
          <p:cNvSpPr/>
          <p:nvPr/>
        </p:nvSpPr>
        <p:spPr bwMode="auto">
          <a:xfrm>
            <a:off x="5865539" y="2644788"/>
            <a:ext cx="1803302" cy="822627"/>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Play </a:t>
            </a:r>
            <a:r>
              <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yesterday’s</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Daily Show</a:t>
            </a:r>
          </a:p>
        </p:txBody>
      </p:sp>
      <p:sp>
        <p:nvSpPr>
          <p:cNvPr id="72" name="Freeform 71"/>
          <p:cNvSpPr>
            <a:spLocks noChangeAspect="1"/>
          </p:cNvSpPr>
          <p:nvPr/>
        </p:nvSpPr>
        <p:spPr bwMode="auto">
          <a:xfrm>
            <a:off x="4953042" y="2979930"/>
            <a:ext cx="1147999"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Pentagon 72"/>
          <p:cNvSpPr/>
          <p:nvPr/>
        </p:nvSpPr>
        <p:spPr bwMode="auto">
          <a:xfrm>
            <a:off x="7620674" y="3145223"/>
            <a:ext cx="1087350" cy="624627"/>
          </a:xfrm>
          <a:prstGeom prst="homePlate">
            <a:avLst>
              <a:gd name="adj" fmla="val 32979"/>
            </a:avLst>
          </a:prstGeom>
          <a:solidFill>
            <a:srgbClr val="4454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F38C00"/>
              </a:solidFill>
              <a:effectLst/>
              <a:uLnTx/>
              <a:uFillTx/>
              <a:latin typeface="Segoe UI"/>
              <a:ea typeface="Segoe UI" pitchFamily="34" charset="0"/>
              <a:cs typeface="Segoe UI" pitchFamily="34" charset="0"/>
            </a:endParaRPr>
          </a:p>
        </p:txBody>
      </p:sp>
      <p:sp>
        <p:nvSpPr>
          <p:cNvPr id="82" name="TextBox 7"/>
          <p:cNvSpPr txBox="1"/>
          <p:nvPr/>
        </p:nvSpPr>
        <p:spPr>
          <a:xfrm>
            <a:off x="8670129" y="5221020"/>
            <a:ext cx="3101927" cy="712074"/>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PauseDevice</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DateTime.duration</a:t>
            </a:r>
            <a:r>
              <a:rPr kumimoji="0" lang="en-US" sz="1372"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5 M</a:t>
            </a:r>
            <a:r>
              <a:rPr kumimoji="0" lang="en-US" sz="1372" b="0"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inutes</a:t>
            </a:r>
          </a:p>
        </p:txBody>
      </p:sp>
      <p:sp>
        <p:nvSpPr>
          <p:cNvPr id="85" name="Oval Callout 6"/>
          <p:cNvSpPr/>
          <p:nvPr/>
        </p:nvSpPr>
        <p:spPr bwMode="auto">
          <a:xfrm>
            <a:off x="5865539" y="5048749"/>
            <a:ext cx="1803302" cy="764214"/>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Pause for</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a:t>
            </a:r>
            <a:b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br>
            <a:r>
              <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5 minutes</a:t>
            </a:r>
          </a:p>
        </p:txBody>
      </p:sp>
      <p:sp>
        <p:nvSpPr>
          <p:cNvPr id="86" name="Freeform 85"/>
          <p:cNvSpPr>
            <a:spLocks noChangeAspect="1"/>
          </p:cNvSpPr>
          <p:nvPr/>
        </p:nvSpPr>
        <p:spPr bwMode="auto">
          <a:xfrm>
            <a:off x="4904725" y="5221019"/>
            <a:ext cx="1196316"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7" name="Pentagon 86"/>
          <p:cNvSpPr/>
          <p:nvPr/>
        </p:nvSpPr>
        <p:spPr bwMode="auto">
          <a:xfrm>
            <a:off x="7620674" y="5386313"/>
            <a:ext cx="1087350" cy="624627"/>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7"/>
          <p:cNvSpPr txBox="1"/>
          <p:nvPr/>
        </p:nvSpPr>
        <p:spPr>
          <a:xfrm>
            <a:off x="8708025" y="2995896"/>
            <a:ext cx="2737754" cy="923282"/>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PlayEpisode</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Daily Show</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DateTime.date</a:t>
            </a:r>
            <a:r>
              <a:rPr kumimoji="0" lang="en-US" sz="1372"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T-1 Day</a:t>
            </a:r>
          </a:p>
        </p:txBody>
      </p:sp>
    </p:spTree>
    <p:extLst>
      <p:ext uri="{BB962C8B-B14F-4D97-AF65-F5344CB8AC3E}">
        <p14:creationId xmlns:p14="http://schemas.microsoft.com/office/powerpoint/2010/main" val="1961893114"/>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404040"/>
                </a:solidFill>
                <a:effectLst/>
                <a:uLnTx/>
                <a:uFillTx/>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“entities”: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“entity”: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flight_delays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“type”: “Topic”</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FindNews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0.99853384</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“None”,</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0.07289317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ReadNews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0.0167122427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ShareNews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1.0919299E-06</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913632" eaLnBrk="1" fontAlgn="auto" latinLnBrk="0" hangingPunct="1">
                <a:lnSpc>
                  <a:spcPct val="100000"/>
                </a:lnSpc>
                <a:spcBef>
                  <a:spcPts val="0"/>
                </a:spcBef>
                <a:spcAft>
                  <a:spcPts val="0"/>
                </a:spcAft>
                <a:buClrTx/>
                <a:buSzTx/>
                <a:buFontTx/>
                <a:buNone/>
                <a:tabLst/>
                <a:defRPr/>
              </a:pPr>
              <a:endPar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marL="0" marR="0" lvl="0" indent="0" defTabSz="91366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dirty="0">
              <a:ln>
                <a:noFill/>
              </a:ln>
              <a:solidFill>
                <a:srgbClr val="FFFFFF"/>
              </a:solidFill>
              <a:effectLst/>
              <a:uLnTx/>
              <a:uFillTx/>
            </a:endParaRPr>
          </a:p>
        </p:txBody>
      </p:sp>
      <p:grpSp>
        <p:nvGrpSpPr>
          <p:cNvPr id="2" name="Group 1"/>
          <p:cNvGrpSpPr/>
          <p:nvPr/>
        </p:nvGrpSpPr>
        <p:grpSpPr>
          <a:xfrm>
            <a:off x="4752" y="1717323"/>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303" eaLnBrk="1" fontAlgn="auto" latinLnBrk="0" hangingPunct="1">
                  <a:lnSpc>
                    <a:spcPts val="2351"/>
                  </a:lnSpc>
                  <a:spcBef>
                    <a:spcPts val="0"/>
                  </a:spcBef>
                  <a:spcAft>
                    <a:spcPts val="0"/>
                  </a:spcAft>
                  <a:buClrTx/>
                  <a:buSzTx/>
                  <a:buFontTx/>
                  <a:buNone/>
                  <a:tabLst/>
                  <a:defRPr/>
                </a:pPr>
                <a:r>
                  <a:rPr kumimoji="0" lang="en-US" sz="2743"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6000" b="1" spc="-102" dirty="0">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8725279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2631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653104" y="3667323"/>
            <a:ext cx="9262054" cy="2897164"/>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3" name="Rectangle 32"/>
          <p:cNvSpPr/>
          <p:nvPr/>
        </p:nvSpPr>
        <p:spPr>
          <a:xfrm>
            <a:off x="2956628" y="4793888"/>
            <a:ext cx="8958531" cy="1189552"/>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Analysis tools for natural language processing</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Access to part-of-speech tagging and parsing, </a:t>
            </a:r>
            <a:b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26722679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2323506"/>
            <a:ext cx="8958531" cy="418830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Sentiment analysis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Understand if a record has positive or negative sentiment</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Key phrase extraction</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Extract key phrases from a piece of text, and retrieve topics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Topic detection </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Use clustering techniques to identify the trending topics </a:t>
            </a:r>
            <a:b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on a large set of text records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Language detection </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marL="0" marR="0" lvl="0" indent="0" defTabSz="895626" eaLnBrk="1" fontAlgn="auto" latinLnBrk="0" hangingPunct="1">
                  <a:lnSpc>
                    <a:spcPct val="100000"/>
                  </a:lnSpc>
                  <a:spcBef>
                    <a:spcPts val="0"/>
                  </a:spcBef>
                  <a:spcAft>
                    <a:spcPts val="0"/>
                  </a:spcAft>
                  <a:buClrTx/>
                  <a:buSzTx/>
                  <a:buFontTx/>
                  <a:buNone/>
                  <a:tabLst/>
                  <a:defRPr/>
                </a:pPr>
                <a:endParaRPr kumimoji="0" lang="en-US" sz="1665" b="0" i="0" u="none" strike="noStrike" kern="0" cap="none" spc="0" normalizeH="0" baseline="0" noProof="0">
                  <a:ln>
                    <a:noFill/>
                  </a:ln>
                  <a:solidFill>
                    <a:srgbClr val="000000"/>
                  </a:solidFill>
                  <a:effectLst/>
                  <a:uLnTx/>
                  <a:uFillTx/>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5409904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653104" y="2874834"/>
            <a:ext cx="9262054" cy="3689653"/>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2956628" y="4001398"/>
            <a:ext cx="8958531" cy="208679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Automation of a variety of standard natural language processing tasks using state-of-the-art language modeling APIs </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Word breaking, joint probability of natural language expressions, scoring, and predicting following words in a sequence</a:t>
            </a: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3561188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Knowledge</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Tap into rich knowledge amassed from </a:t>
            </a:r>
            <a:b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the web, academia, or your own data</a:t>
            </a:r>
          </a:p>
        </p:txBody>
      </p:sp>
      <p:sp>
        <p:nvSpPr>
          <p:cNvPr id="27" name="Rectangle 26"/>
          <p:cNvSpPr/>
          <p:nvPr/>
        </p:nvSpPr>
        <p:spPr>
          <a:xfrm>
            <a:off x="3414505" y="4897760"/>
            <a:ext cx="5388013" cy="2172903"/>
          </a:xfrm>
          <a:prstGeom prst="rect">
            <a:avLst/>
          </a:prstGeom>
        </p:spPr>
        <p:txBody>
          <a:bodyPr wrap="none">
            <a:spAutoFit/>
          </a:bodyPr>
          <a:lstStyle/>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Academic Knowledge </a:t>
            </a:r>
          </a:p>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Entity Linking | Knowledge Exploration</a:t>
            </a:r>
          </a:p>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Recommendations</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5"/>
          <p:cNvSpPr>
            <a:spLocks/>
          </p:cNvSpPr>
          <p:nvPr/>
        </p:nvSpPr>
        <p:spPr bwMode="auto">
          <a:xfrm>
            <a:off x="5851660" y="272120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44698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6" name="Group 5"/>
          <p:cNvGrpSpPr/>
          <p:nvPr/>
        </p:nvGrpSpPr>
        <p:grpSpPr>
          <a:xfrm>
            <a:off x="363135" y="247589"/>
            <a:ext cx="8117318" cy="1015663"/>
            <a:chOff x="370416" y="237189"/>
            <a:chExt cx="8280086" cy="1036029"/>
          </a:xfrm>
        </p:grpSpPr>
        <p:grpSp>
          <p:nvGrpSpPr>
            <p:cNvPr id="5" name="Group 4"/>
            <p:cNvGrpSpPr/>
            <p:nvPr/>
          </p:nvGrpSpPr>
          <p:grpSpPr>
            <a:xfrm>
              <a:off x="370416" y="237189"/>
              <a:ext cx="8280086" cy="1036029"/>
              <a:chOff x="370416" y="236499"/>
              <a:chExt cx="8280086" cy="1036029"/>
            </a:xfrm>
          </p:grpSpPr>
          <p:sp>
            <p:nvSpPr>
              <p:cNvPr id="62" name="Rectangle 61"/>
              <p:cNvSpPr/>
              <p:nvPr/>
            </p:nvSpPr>
            <p:spPr>
              <a:xfrm>
                <a:off x="1356203" y="236499"/>
                <a:ext cx="7294299" cy="1036029"/>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71" name="Freeform 5"/>
            <p:cNvSpPr>
              <a:spLocks/>
            </p:cNvSpPr>
            <p:nvPr/>
          </p:nvSpPr>
          <p:spPr bwMode="auto">
            <a:xfrm>
              <a:off x="680827" y="423214"/>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bg1"/>
                  </a:solidFill>
                  <a:effectLst/>
                  <a:uLnTx/>
                  <a:uFillTx/>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Explore relationships among academic papers, journals, and authors</a:t>
              </a:r>
            </a:p>
          </p:txBody>
        </p:sp>
      </p:grpSp>
      <p:grpSp>
        <p:nvGrpSpPr>
          <p:cNvPr id="93" name="Group 92"/>
          <p:cNvGrpSpPr/>
          <p:nvPr/>
        </p:nvGrpSpPr>
        <p:grpSpPr>
          <a:xfrm>
            <a:off x="8762682" y="4243049"/>
            <a:ext cx="2868559" cy="1550444"/>
            <a:chOff x="8873669" y="3519968"/>
            <a:chExt cx="2926080" cy="1581534"/>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29160" y="4300738"/>
              <a:ext cx="2770589" cy="800764"/>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04489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8" name="Rectangle 27"/>
          <p:cNvSpPr/>
          <p:nvPr/>
        </p:nvSpPr>
        <p:spPr>
          <a:xfrm>
            <a:off x="2956628" y="2699765"/>
            <a:ext cx="8958531" cy="378575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Interpret</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Interprets a natural language user query string. Returns annotated interpretations which can enable rich search-box auto-completion experiences that anticipate what the user is typing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Evaluate</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Evaluates a query expression and returns academic knowledge entity results </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Calchistogram</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0010719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Roll your own with REST APIs</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Integrate into the language and platform of your choice</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Built by experts in their field from Microsoft Research, Bing, and Azure Machine Learning</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accent3"/>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Flexible</a:t>
            </a:r>
          </a:p>
        </p:txBody>
      </p:sp>
      <p:sp>
        <p:nvSpPr>
          <p:cNvPr id="27" name="TextBox 26"/>
          <p:cNvSpPr txBox="1"/>
          <p:nvPr/>
        </p:nvSpPr>
        <p:spPr>
          <a:xfrm>
            <a:off x="9697307" y="3176679"/>
            <a:ext cx="1018228" cy="454420"/>
          </a:xfrm>
          <a:prstGeom prst="rect">
            <a:avLst/>
          </a:prstGeom>
          <a:solidFill>
            <a:schemeClr val="accent5"/>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GET A</a:t>
                </a:r>
                <a:b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732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646750" y="2717668"/>
            <a:ext cx="9262054" cy="3846819"/>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3844233"/>
            <a:ext cx="8958531" cy="251479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Power your app's data links with named entity recognition and disambiguation</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 word might be used as a named entity, a verb, or another word form within a given sentence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1841634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0" name="Rectangle 69"/>
          <p:cNvSpPr/>
          <p:nvPr/>
        </p:nvSpPr>
        <p:spPr>
          <a:xfrm>
            <a:off x="370320" y="1634521"/>
            <a:ext cx="3858128" cy="2265236"/>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Identify Entities</a:t>
            </a:r>
            <a:r>
              <a:rPr kumimoji="0" lang="en-US" sz="1765" b="1" i="0" u="none" strike="noStrike" kern="0" cap="none" spc="0" normalizeH="0" noProof="0" dirty="0">
                <a:ln>
                  <a:noFill/>
                </a:ln>
                <a:solidFill>
                  <a:schemeClr val="bg1"/>
                </a:solidFill>
                <a:effectLst/>
                <a:uLnTx/>
                <a:uFillTx/>
              </a:rPr>
              <a:t> </a:t>
            </a:r>
            <a:r>
              <a:rPr lang="en-US" sz="1765" kern="0" dirty="0">
                <a:solidFill>
                  <a:schemeClr val="bg1"/>
                </a:solidFill>
              </a:rPr>
              <a:t>- Identify</a:t>
            </a:r>
            <a:r>
              <a:rPr kumimoji="0" lang="en-US" sz="1765" b="0" i="0" u="none" strike="noStrike" kern="0" cap="none" spc="0" normalizeH="0" baseline="0" noProof="0" dirty="0">
                <a:ln>
                  <a:noFill/>
                </a:ln>
                <a:solidFill>
                  <a:schemeClr val="bg1"/>
                </a:solidFill>
                <a:effectLst/>
                <a:uLnTx/>
                <a:uFillTx/>
              </a:rPr>
              <a:t> mentions of people, </a:t>
            </a:r>
            <a:r>
              <a:rPr lang="en-US" sz="1765" kern="0" dirty="0">
                <a:solidFill>
                  <a:schemeClr val="bg1"/>
                </a:solidFill>
              </a:rPr>
              <a:t>places</a:t>
            </a:r>
            <a:r>
              <a:rPr kumimoji="0" lang="en-US" sz="1765" b="0" i="0" u="none" strike="noStrike" kern="0" cap="none" spc="0" normalizeH="0" baseline="0" noProof="0" dirty="0">
                <a:ln>
                  <a:noFill/>
                </a:ln>
                <a:solidFill>
                  <a:schemeClr val="bg1"/>
                </a:solidFill>
                <a:effectLst/>
                <a:uLnTx/>
                <a:uFillTx/>
              </a:rPr>
              <a:t>, and things within a document</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Disambiguate Entities </a:t>
            </a:r>
            <a:r>
              <a:rPr kumimoji="0" lang="en-US" sz="1765" b="0" i="0" u="none" strike="noStrike" kern="0" cap="none" spc="0" normalizeH="0" baseline="0" noProof="0" dirty="0">
                <a:ln>
                  <a:noFill/>
                </a:ln>
                <a:solidFill>
                  <a:schemeClr val="bg1"/>
                </a:solidFill>
                <a:effectLst/>
                <a:uLnTx/>
                <a:uFillTx/>
              </a:rPr>
              <a:t>- Disambiguate mentions within the context of the</a:t>
            </a:r>
            <a:r>
              <a:rPr kumimoji="0" lang="en-US" sz="1765" b="0" i="0" u="none" strike="noStrike" kern="0" cap="none" spc="0" normalizeH="0" noProof="0" dirty="0">
                <a:ln>
                  <a:noFill/>
                </a:ln>
                <a:solidFill>
                  <a:schemeClr val="bg1"/>
                </a:solidFill>
                <a:effectLst/>
                <a:uLnTx/>
                <a:uFillTx/>
              </a:rPr>
              <a:t> sentence</a:t>
            </a:r>
            <a:endParaRPr kumimoji="0" lang="en-US" sz="1765" b="0" i="0" u="none" strike="noStrike" kern="0" cap="none" spc="0" normalizeH="0" baseline="0" noProof="0" dirty="0">
              <a:ln>
                <a:noFill/>
              </a:ln>
              <a:solidFill>
                <a:schemeClr val="bg1"/>
              </a:solidFill>
              <a:effectLst/>
              <a:uLnTx/>
              <a:uFillTx/>
            </a:endParaRPr>
          </a:p>
          <a:p>
            <a:pPr marR="0" lvl="0" defTabSz="896386" eaLnBrk="1" fontAlgn="auto" latinLnBrk="0" hangingPunct="1">
              <a:lnSpc>
                <a:spcPct val="100000"/>
              </a:lnSpc>
              <a:spcBef>
                <a:spcPts val="0"/>
              </a:spcBef>
              <a:spcAft>
                <a:spcPts val="0"/>
              </a:spcAft>
              <a:buClrTx/>
              <a:buSzTx/>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3" name="Group 2"/>
          <p:cNvGrpSpPr/>
          <p:nvPr/>
        </p:nvGrpSpPr>
        <p:grpSpPr>
          <a:xfrm>
            <a:off x="119834" y="142109"/>
            <a:ext cx="4108614" cy="1165352"/>
            <a:chOff x="122237" y="164900"/>
            <a:chExt cx="4191000" cy="1188720"/>
          </a:xfrm>
        </p:grpSpPr>
        <p:grpSp>
          <p:nvGrpSpPr>
            <p:cNvPr id="4" name="Group 3"/>
            <p:cNvGrpSpPr/>
            <p:nvPr/>
          </p:nvGrpSpPr>
          <p:grpSpPr>
            <a:xfrm>
              <a:off x="373494" y="225861"/>
              <a:ext cx="3939743" cy="1066799"/>
              <a:chOff x="373494" y="234018"/>
              <a:chExt cx="3482543"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96707" y="280487"/>
                <a:ext cx="2759330" cy="954107"/>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cs typeface="Segoe UI Semibold" panose="020B0702040204020203" pitchFamily="34" charset="0"/>
                  </a:rPr>
                  <a:t>Entity Linking Service</a:t>
                </a:r>
              </a:p>
            </p:txBody>
          </p:sp>
        </p:grpSp>
        <p:grpSp>
          <p:nvGrpSpPr>
            <p:cNvPr id="39" name="Group 38"/>
            <p:cNvGrpSpPr/>
            <p:nvPr/>
          </p:nvGrpSpPr>
          <p:grpSpPr>
            <a:xfrm>
              <a:off x="122237" y="164900"/>
              <a:ext cx="1188720" cy="1188720"/>
              <a:chOff x="6746821" y="2704730"/>
              <a:chExt cx="1600200" cy="1600200"/>
            </a:xfrm>
          </p:grpSpPr>
          <p:sp>
            <p:nvSpPr>
              <p:cNvPr id="40" name="Rectangle 39"/>
              <p:cNvSpPr/>
              <p:nvPr/>
            </p:nvSpPr>
            <p:spPr>
              <a:xfrm>
                <a:off x="6746821"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6953196" y="2913486"/>
                <a:ext cx="1187450" cy="1182688"/>
                <a:chOff x="6953196" y="2913486"/>
                <a:chExt cx="1187450" cy="1182688"/>
              </a:xfrm>
            </p:grpSpPr>
            <p:grpSp>
              <p:nvGrpSpPr>
                <p:cNvPr id="42" name="Group 4"/>
                <p:cNvGrpSpPr>
                  <a:grpSpLocks noChangeAspect="1"/>
                </p:cNvGrpSpPr>
                <p:nvPr/>
              </p:nvGrpSpPr>
              <p:grpSpPr bwMode="auto">
                <a:xfrm>
                  <a:off x="6953196" y="2913486"/>
                  <a:ext cx="1187450" cy="1182688"/>
                  <a:chOff x="864" y="1833"/>
                  <a:chExt cx="748" cy="745"/>
                </a:xfrm>
              </p:grpSpPr>
              <p:sp>
                <p:nvSpPr>
                  <p:cNvPr id="46"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7"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7371067" y="3328976"/>
                  <a:ext cx="351709" cy="351709"/>
                  <a:chOff x="8353301" y="532550"/>
                  <a:chExt cx="531936" cy="531936"/>
                </a:xfrm>
              </p:grpSpPr>
              <p:sp>
                <p:nvSpPr>
                  <p:cNvPr id="44" name="Rounded Rectangle 43"/>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5" name="Rounded Rectangle 44"/>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pic>
        <p:nvPicPr>
          <p:cNvPr id="48" name="Picture 47"/>
          <p:cNvPicPr>
            <a:picLocks noChangeAspect="1"/>
          </p:cNvPicPr>
          <p:nvPr/>
        </p:nvPicPr>
        <p:blipFill>
          <a:blip r:embed="rId3"/>
          <a:stretch>
            <a:fillRect/>
          </a:stretch>
        </p:blipFill>
        <p:spPr>
          <a:xfrm>
            <a:off x="4452554" y="363103"/>
            <a:ext cx="7619611" cy="6195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285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1452279" y="1624750"/>
            <a:ext cx="10462879" cy="4955453"/>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2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Knowledge exploration</a:t>
            </a:r>
            <a:b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b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j-ea"/>
                <a:cs typeface="+mj-cs"/>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16" name="Rectangle 15"/>
          <p:cNvSpPr/>
          <p:nvPr/>
        </p:nvSpPr>
        <p:spPr>
          <a:xfrm>
            <a:off x="1948874" y="2699765"/>
            <a:ext cx="9966285" cy="3745051"/>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Attribute histograms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To enable rich visualization and interactive faceted experience</a:t>
            </a:r>
            <a:endPar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Structured query evaluation</a:t>
            </a:r>
            <a:b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efficiently retrieve detailed information about matching objects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Query auto-completion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reduce user effort and help with discovery of rich capabilities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Natural language understanding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92889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2956628" y="3757161"/>
            <a:ext cx="8958531" cy="270023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catalog discovery</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Help customers easily discover items that they may be interested in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Personalize your experience</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Show suggestions that are targeted to each specific user</a:t>
            </a:r>
            <a:endParaRPr kumimoji="0" lang="en-US" altLang="zh-CN" sz="3527" b="0" i="0" u="none" strike="noStrike" kern="0" cap="none" spc="-100" normalizeH="0" baseline="0" noProof="0" dirty="0">
              <a:ln>
                <a:noFill/>
              </a:ln>
              <a:solidFill>
                <a:sysClr val="windowText" lastClr="000000"/>
              </a:solidFill>
              <a:effectLst/>
              <a:uLnTx/>
              <a:uFillTx/>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the bottom line</a:t>
            </a:r>
            <a:br>
              <a:rPr kumimoji="0" lang="en-US" altLang="zh-CN" sz="3527" b="0" i="0" u="none" strike="noStrike" kern="0" cap="none" spc="-100" normalizeH="0" baseline="0" noProof="0" dirty="0">
                <a:ln>
                  <a:noFill/>
                </a:ln>
                <a:solidFill>
                  <a:sysClr val="windowText" lastClr="000000"/>
                </a:solidFill>
                <a:effectLst/>
                <a:uLnTx/>
                <a:uFillTx/>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39461326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Search</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Access billions of web pages, images, videos, and news with the power of Bing APIs</a:t>
            </a:r>
          </a:p>
        </p:txBody>
      </p:sp>
      <p:sp>
        <p:nvSpPr>
          <p:cNvPr id="27" name="Rectangle 26"/>
          <p:cNvSpPr/>
          <p:nvPr/>
        </p:nvSpPr>
        <p:spPr>
          <a:xfrm>
            <a:off x="3402482" y="4897760"/>
            <a:ext cx="5412059" cy="1979003"/>
          </a:xfrm>
          <a:prstGeom prst="rect">
            <a:avLst/>
          </a:prstGeom>
        </p:spPr>
        <p:txBody>
          <a:bodyPr wrap="non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Web Search | Bing Image Search </a:t>
            </a:r>
          </a:p>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News Search | Bing Video Search </a:t>
            </a:r>
          </a:p>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Auto Suggest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nvGrpSpPr>
          <p:cNvPr id="6" name="Group 5"/>
          <p:cNvGrpSpPr/>
          <p:nvPr/>
        </p:nvGrpSpPr>
        <p:grpSpPr>
          <a:xfrm>
            <a:off x="5839761" y="2720173"/>
            <a:ext cx="537500" cy="528413"/>
            <a:chOff x="10832823" y="3353836"/>
            <a:chExt cx="537576" cy="528488"/>
          </a:xfrm>
        </p:grpSpPr>
        <p:sp>
          <p:nvSpPr>
            <p:cNvPr id="7"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18264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182" name="Group 181"/>
          <p:cNvGrpSpPr/>
          <p:nvPr/>
        </p:nvGrpSpPr>
        <p:grpSpPr>
          <a:xfrm>
            <a:off x="9650590" y="2734900"/>
            <a:ext cx="1572768" cy="1572768"/>
            <a:chOff x="10270699" y="2704728"/>
            <a:chExt cx="1600200" cy="1600200"/>
          </a:xfrm>
        </p:grpSpPr>
        <p:sp>
          <p:nvSpPr>
            <p:cNvPr id="27" name="Rectangle 26"/>
            <p:cNvSpPr/>
            <p:nvPr/>
          </p:nvSpPr>
          <p:spPr>
            <a:xfrm>
              <a:off x="10270699" y="2704728"/>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81" name="Group 180"/>
            <p:cNvGrpSpPr/>
            <p:nvPr/>
          </p:nvGrpSpPr>
          <p:grpSpPr>
            <a:xfrm>
              <a:off x="10499067" y="2976940"/>
              <a:ext cx="1143464" cy="1055802"/>
              <a:chOff x="10499067" y="2976940"/>
              <a:chExt cx="1143464" cy="1055802"/>
            </a:xfrm>
          </p:grpSpPr>
          <p:grpSp>
            <p:nvGrpSpPr>
              <p:cNvPr id="110" name="Group 109"/>
              <p:cNvGrpSpPr/>
              <p:nvPr/>
            </p:nvGrpSpPr>
            <p:grpSpPr>
              <a:xfrm>
                <a:off x="10499067" y="2976940"/>
                <a:ext cx="1143464" cy="1055802"/>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75" name="Group 174"/>
              <p:cNvGrpSpPr/>
              <p:nvPr/>
            </p:nvGrpSpPr>
            <p:grpSpPr>
              <a:xfrm rot="3600000">
                <a:off x="10972029" y="3317982"/>
                <a:ext cx="370341" cy="228377"/>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74" name="Group 173"/>
          <p:cNvGrpSpPr/>
          <p:nvPr/>
        </p:nvGrpSpPr>
        <p:grpSpPr>
          <a:xfrm>
            <a:off x="5180440" y="2734900"/>
            <a:ext cx="1572768" cy="1572768"/>
            <a:chOff x="5435583" y="2704730"/>
            <a:chExt cx="1600200" cy="1600200"/>
          </a:xfrm>
        </p:grpSpPr>
        <p:sp>
          <p:nvSpPr>
            <p:cNvPr id="65" name="Rectangle 64"/>
            <p:cNvSpPr/>
            <p:nvPr/>
          </p:nvSpPr>
          <p:spPr>
            <a:xfrm>
              <a:off x="5435583"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73" name="Group 172"/>
            <p:cNvGrpSpPr/>
            <p:nvPr/>
          </p:nvGrpSpPr>
          <p:grpSpPr>
            <a:xfrm>
              <a:off x="5663951" y="2976942"/>
              <a:ext cx="1143464" cy="1055802"/>
              <a:chOff x="5663951" y="2976942"/>
              <a:chExt cx="1143464" cy="1055802"/>
            </a:xfrm>
          </p:grpSpPr>
          <p:grpSp>
            <p:nvGrpSpPr>
              <p:cNvPr id="102" name="Group 101"/>
              <p:cNvGrpSpPr/>
              <p:nvPr/>
            </p:nvGrpSpPr>
            <p:grpSpPr>
              <a:xfrm>
                <a:off x="5663951" y="2976942"/>
                <a:ext cx="1143464" cy="1055802"/>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71" name="Group 170"/>
              <p:cNvGrpSpPr/>
              <p:nvPr/>
            </p:nvGrpSpPr>
            <p:grpSpPr>
              <a:xfrm>
                <a:off x="6131171" y="3227587"/>
                <a:ext cx="391745" cy="391755"/>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59" name="Group 158"/>
          <p:cNvGrpSpPr/>
          <p:nvPr/>
        </p:nvGrpSpPr>
        <p:grpSpPr>
          <a:xfrm>
            <a:off x="2945365" y="2734900"/>
            <a:ext cx="1572768" cy="1572768"/>
            <a:chOff x="3018025" y="2704730"/>
            <a:chExt cx="1600200" cy="1600200"/>
          </a:xfrm>
        </p:grpSpPr>
        <p:sp>
          <p:nvSpPr>
            <p:cNvPr id="58" name="Rectangle 57"/>
            <p:cNvSpPr/>
            <p:nvPr/>
          </p:nvSpPr>
          <p:spPr>
            <a:xfrm>
              <a:off x="3018025"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58" name="Group 157"/>
            <p:cNvGrpSpPr/>
            <p:nvPr/>
          </p:nvGrpSpPr>
          <p:grpSpPr>
            <a:xfrm>
              <a:off x="3246393" y="2976942"/>
              <a:ext cx="1143464" cy="1055802"/>
              <a:chOff x="3246393" y="2976942"/>
              <a:chExt cx="1143464" cy="1055802"/>
            </a:xfrm>
          </p:grpSpPr>
          <p:grpSp>
            <p:nvGrpSpPr>
              <p:cNvPr id="97" name="Group 96"/>
              <p:cNvGrpSpPr/>
              <p:nvPr/>
            </p:nvGrpSpPr>
            <p:grpSpPr>
              <a:xfrm>
                <a:off x="3246393" y="2976942"/>
                <a:ext cx="1143464" cy="1055802"/>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nvGrpSpPr>
          <p:cNvPr id="143" name="Group 142"/>
          <p:cNvGrpSpPr/>
          <p:nvPr/>
        </p:nvGrpSpPr>
        <p:grpSpPr>
          <a:xfrm>
            <a:off x="710290" y="2734900"/>
            <a:ext cx="1572768" cy="1572768"/>
            <a:chOff x="600467" y="2704730"/>
            <a:chExt cx="1600200" cy="1600200"/>
          </a:xfrm>
        </p:grpSpPr>
        <p:sp>
          <p:nvSpPr>
            <p:cNvPr id="51" name="Rectangle 50"/>
            <p:cNvSpPr/>
            <p:nvPr/>
          </p:nvSpPr>
          <p:spPr>
            <a:xfrm>
              <a:off x="600467"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42" name="Group 141"/>
            <p:cNvGrpSpPr/>
            <p:nvPr/>
          </p:nvGrpSpPr>
          <p:grpSpPr>
            <a:xfrm>
              <a:off x="828835" y="2976942"/>
              <a:ext cx="1143464" cy="1055802"/>
              <a:chOff x="828835" y="2976942"/>
              <a:chExt cx="1143464" cy="1055802"/>
            </a:xfrm>
          </p:grpSpPr>
          <p:grpSp>
            <p:nvGrpSpPr>
              <p:cNvPr id="8" name="Group 7"/>
              <p:cNvGrpSpPr/>
              <p:nvPr/>
            </p:nvGrpSpPr>
            <p:grpSpPr>
              <a:xfrm>
                <a:off x="828835" y="2976942"/>
                <a:ext cx="1143464" cy="1055802"/>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0" name="Group 9"/>
          <p:cNvGrpSpPr/>
          <p:nvPr/>
        </p:nvGrpSpPr>
        <p:grpSpPr>
          <a:xfrm>
            <a:off x="7415515" y="2734900"/>
            <a:ext cx="1572768" cy="1572768"/>
            <a:chOff x="7853141" y="2704730"/>
            <a:chExt cx="1600200" cy="1600200"/>
          </a:xfrm>
        </p:grpSpPr>
        <p:sp>
          <p:nvSpPr>
            <p:cNvPr id="72" name="Rectangle 71"/>
            <p:cNvSpPr/>
            <p:nvPr/>
          </p:nvSpPr>
          <p:spPr>
            <a:xfrm>
              <a:off x="785314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9" name="Group 8"/>
            <p:cNvGrpSpPr/>
            <p:nvPr/>
          </p:nvGrpSpPr>
          <p:grpSpPr>
            <a:xfrm>
              <a:off x="8081509" y="2976942"/>
              <a:ext cx="1143464" cy="1055802"/>
              <a:chOff x="8081509" y="2976942"/>
              <a:chExt cx="1143464" cy="1055802"/>
            </a:xfrm>
          </p:grpSpPr>
          <p:grpSp>
            <p:nvGrpSpPr>
              <p:cNvPr id="106" name="Group 105"/>
              <p:cNvGrpSpPr/>
              <p:nvPr/>
            </p:nvGrpSpPr>
            <p:grpSpPr>
              <a:xfrm>
                <a:off x="8081509" y="2976942"/>
                <a:ext cx="1143464" cy="1055802"/>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sp>
        <p:nvSpPr>
          <p:cNvPr id="73" name="Rectangle 72"/>
          <p:cNvSpPr/>
          <p:nvPr/>
        </p:nvSpPr>
        <p:spPr>
          <a:xfrm>
            <a:off x="1" y="487"/>
            <a:ext cx="12192000" cy="14115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76" name="Group 75"/>
          <p:cNvGrpSpPr/>
          <p:nvPr/>
        </p:nvGrpSpPr>
        <p:grpSpPr>
          <a:xfrm>
            <a:off x="363135" y="247589"/>
            <a:ext cx="4014718" cy="1015663"/>
            <a:chOff x="370416" y="236499"/>
            <a:chExt cx="4095221" cy="1036029"/>
          </a:xfrm>
        </p:grpSpPr>
        <p:sp>
          <p:nvSpPr>
            <p:cNvPr id="78" name="Rectangle 77"/>
            <p:cNvSpPr/>
            <p:nvPr/>
          </p:nvSpPr>
          <p:spPr>
            <a:xfrm>
              <a:off x="1356203" y="236499"/>
              <a:ext cx="3109434" cy="1036029"/>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Segoe UI Semibold" panose="020B0702040204020203" pitchFamily="34" charset="0"/>
                </a:rPr>
                <a:t>Search</a:t>
              </a:r>
            </a:p>
          </p:txBody>
        </p:sp>
        <p:sp>
          <p:nvSpPr>
            <p:cNvPr id="79" name="Rectangle 78"/>
            <p:cNvSpPr/>
            <p:nvPr/>
          </p:nvSpPr>
          <p:spPr>
            <a:xfrm>
              <a:off x="370416" y="281305"/>
              <a:ext cx="1066799" cy="62446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nvGrpSpPr>
          <p:cNvPr id="80" name="Group 79"/>
          <p:cNvGrpSpPr/>
          <p:nvPr/>
        </p:nvGrpSpPr>
        <p:grpSpPr>
          <a:xfrm>
            <a:off x="683048" y="428077"/>
            <a:ext cx="647448" cy="663406"/>
            <a:chOff x="10832823" y="3353836"/>
            <a:chExt cx="537576" cy="528488"/>
          </a:xfrm>
        </p:grpSpPr>
        <p:sp>
          <p:nvSpPr>
            <p:cNvPr id="8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8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grpSp>
      <p:sp>
        <p:nvSpPr>
          <p:cNvPr id="75" name="TextBox 74"/>
          <p:cNvSpPr txBox="1"/>
          <p:nvPr/>
        </p:nvSpPr>
        <p:spPr>
          <a:xfrm>
            <a:off x="390556" y="4403420"/>
            <a:ext cx="2200274"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Web Search API</a:t>
            </a:r>
          </a:p>
        </p:txBody>
      </p:sp>
      <p:sp>
        <p:nvSpPr>
          <p:cNvPr id="85" name="TextBox 84"/>
          <p:cNvSpPr txBox="1"/>
          <p:nvPr/>
        </p:nvSpPr>
        <p:spPr>
          <a:xfrm>
            <a:off x="2543665" y="4403420"/>
            <a:ext cx="2376168"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Image Search API</a:t>
            </a:r>
          </a:p>
        </p:txBody>
      </p:sp>
      <p:sp>
        <p:nvSpPr>
          <p:cNvPr id="149" name="TextBox 148"/>
          <p:cNvSpPr txBox="1"/>
          <p:nvPr/>
        </p:nvSpPr>
        <p:spPr>
          <a:xfrm>
            <a:off x="4805844"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Video Search API</a:t>
            </a:r>
          </a:p>
        </p:txBody>
      </p:sp>
      <p:sp>
        <p:nvSpPr>
          <p:cNvPr id="150" name="TextBox 149"/>
          <p:cNvSpPr txBox="1"/>
          <p:nvPr/>
        </p:nvSpPr>
        <p:spPr>
          <a:xfrm>
            <a:off x="7134847"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961" kern="0" dirty="0">
                <a:solidFill>
                  <a:schemeClr val="bg1"/>
                </a:solidFill>
                <a:latin typeface="Segoe UI Semibold" panose="020B0702040204020203" pitchFamily="34" charset="0"/>
                <a:cs typeface="Segoe UI Semibold" panose="020B0702040204020203" pitchFamily="34" charset="0"/>
              </a:rPr>
              <a:t>News Search API</a:t>
            </a:r>
            <a:endPar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51" name="TextBox 150"/>
          <p:cNvSpPr txBox="1"/>
          <p:nvPr/>
        </p:nvSpPr>
        <p:spPr>
          <a:xfrm>
            <a:off x="9356536"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961" kern="0" dirty="0">
                <a:solidFill>
                  <a:schemeClr val="bg1"/>
                </a:solidFill>
                <a:latin typeface="Segoe UI Semibold" panose="020B0702040204020203" pitchFamily="34" charset="0"/>
                <a:cs typeface="Segoe UI Semibold" panose="020B0702040204020203" pitchFamily="34" charset="0"/>
              </a:rPr>
              <a:t>Autosuggest API</a:t>
            </a:r>
            <a:endPar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52" name="Rectangle 151"/>
          <p:cNvSpPr/>
          <p:nvPr/>
        </p:nvSpPr>
        <p:spPr>
          <a:xfrm>
            <a:off x="668772" y="5165665"/>
            <a:ext cx="10757188" cy="590931"/>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kern="0" dirty="0">
                <a:solidFill>
                  <a:schemeClr val="bg1"/>
                </a:solidFill>
              </a:rPr>
              <a:t>Bring intelligent web search to your apps and harness the ability to comb billions of webpages, images, videos, news and autosuggest results with a few lines of code</a:t>
            </a:r>
            <a:endParaRPr kumimoji="0" lang="en-US"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55123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1" name="Rectangle 20"/>
          <p:cNvSpPr/>
          <p:nvPr/>
        </p:nvSpPr>
        <p:spPr>
          <a:xfrm>
            <a:off x="3291287" y="4078272"/>
            <a:ext cx="8623872" cy="2085107"/>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Intelligent search to your apps with the ability to comb billions of webpages, images, videos, and news with a single API call</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274572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17246"/>
            <a:ext cx="12191999" cy="1441220"/>
          </a:xfrm>
          <a:prstGeom prst="rect">
            <a:avLst/>
          </a:prstGeom>
          <a:solidFill>
            <a:srgbClr val="44546A"/>
          </a:solidFill>
          <a:ln w="12700" cap="flat" cmpd="sng" algn="ctr">
            <a:noFill/>
            <a:prstDash val="solid"/>
            <a:miter lim="800000"/>
          </a:ln>
          <a:effectLst/>
        </p:spPr>
        <p:txBody>
          <a:bodyPr rtlCol="0" anchor="ctr"/>
          <a:lstStyle/>
          <a:p>
            <a:pPr marL="0" marR="0" lvl="0" indent="0" algn="ctr" defTabSz="412750" eaLnBrk="1" fontAlgn="auto" latinLnBrk="0" hangingPunct="1">
              <a:lnSpc>
                <a:spcPct val="100000"/>
              </a:lnSpc>
              <a:spcBef>
                <a:spcPts val="0"/>
              </a:spcBef>
              <a:spcAft>
                <a:spcPts val="0"/>
              </a:spcAft>
              <a:buClrTx/>
              <a:buSzTx/>
              <a:buFontTx/>
              <a:buNone/>
              <a:tabLst/>
              <a:defRPr/>
            </a:pPr>
            <a:endParaRPr kumimoji="0" lang="en-US" sz="2250" b="1" i="0" u="none" strike="noStrike" kern="0" cap="none" spc="0" normalizeH="0" baseline="0" noProof="0">
              <a:ln>
                <a:noFill/>
              </a:ln>
              <a:solidFill>
                <a:prstClr val="white"/>
              </a:solidFill>
              <a:effectLst/>
              <a:uLnTx/>
              <a:uFillTx/>
              <a:latin typeface="Calibri" panose="020F0502020204030204"/>
              <a:ea typeface="+mn-ea"/>
              <a:cs typeface="+mn-cs"/>
              <a:sym typeface="Segoe UI"/>
            </a:endParaRPr>
          </a:p>
        </p:txBody>
      </p:sp>
      <p:sp>
        <p:nvSpPr>
          <p:cNvPr id="25" name="Rectangle 24"/>
          <p:cNvSpPr/>
          <p:nvPr/>
        </p:nvSpPr>
        <p:spPr>
          <a:xfrm>
            <a:off x="936079" y="-20299"/>
            <a:ext cx="11878492" cy="1411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Nirmala UI Semilight" panose="020B0402040204020203" pitchFamily="34" charset="0"/>
              </a:rPr>
              <a:t>Web Search API</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Segoe UI Semilight" charset="0"/>
                <a:cs typeface="Nirmala UI Semilight" panose="020B0402040204020203" pitchFamily="34" charset="0"/>
              </a:rPr>
              <a:t>Get relevant web results and Answers with one API Call </a:t>
            </a:r>
          </a:p>
        </p:txBody>
      </p:sp>
      <p:pic>
        <p:nvPicPr>
          <p:cNvPr id="36" name="Picture 35"/>
          <p:cNvPicPr>
            <a:picLocks noChangeAspect="1"/>
          </p:cNvPicPr>
          <p:nvPr/>
        </p:nvPicPr>
        <p:blipFill>
          <a:blip r:embed="rId3"/>
          <a:stretch>
            <a:fillRect/>
          </a:stretch>
        </p:blipFill>
        <p:spPr>
          <a:xfrm>
            <a:off x="1885832" y="2334187"/>
            <a:ext cx="2640016" cy="1586117"/>
          </a:xfrm>
          <a:prstGeom prst="rect">
            <a:avLst/>
          </a:prstGeom>
          <a:ln w="28575">
            <a:noFill/>
          </a:ln>
        </p:spPr>
      </p:pic>
      <p:grpSp>
        <p:nvGrpSpPr>
          <p:cNvPr id="37" name="Group 36"/>
          <p:cNvGrpSpPr/>
          <p:nvPr/>
        </p:nvGrpSpPr>
        <p:grpSpPr>
          <a:xfrm>
            <a:off x="1888429" y="3920304"/>
            <a:ext cx="2637419" cy="655958"/>
            <a:chOff x="2381459" y="5494781"/>
            <a:chExt cx="4063333" cy="1101456"/>
          </a:xfrm>
        </p:grpSpPr>
        <p:pic>
          <p:nvPicPr>
            <p:cNvPr id="38" name="Picture 37"/>
            <p:cNvPicPr>
              <a:picLocks noChangeAspect="1"/>
            </p:cNvPicPr>
            <p:nvPr/>
          </p:nvPicPr>
          <p:blipFill>
            <a:blip r:embed="rId4"/>
            <a:stretch>
              <a:fillRect/>
            </a:stretch>
          </p:blipFill>
          <p:spPr>
            <a:xfrm>
              <a:off x="2381460" y="5494781"/>
              <a:ext cx="3608178" cy="388573"/>
            </a:xfrm>
            <a:prstGeom prst="rect">
              <a:avLst/>
            </a:prstGeom>
          </p:spPr>
        </p:pic>
        <p:pic>
          <p:nvPicPr>
            <p:cNvPr id="39" name="Picture 38"/>
            <p:cNvPicPr>
              <a:picLocks noChangeAspect="1"/>
            </p:cNvPicPr>
            <p:nvPr/>
          </p:nvPicPr>
          <p:blipFill>
            <a:blip r:embed="rId5"/>
            <a:stretch>
              <a:fillRect/>
            </a:stretch>
          </p:blipFill>
          <p:spPr>
            <a:xfrm>
              <a:off x="2381459" y="5858727"/>
              <a:ext cx="4063333" cy="737510"/>
            </a:xfrm>
            <a:prstGeom prst="rect">
              <a:avLst/>
            </a:prstGeom>
          </p:spPr>
        </p:pic>
      </p:grpSp>
      <p:pic>
        <p:nvPicPr>
          <p:cNvPr id="41" name="Picture 40"/>
          <p:cNvPicPr>
            <a:picLocks noChangeAspect="1"/>
          </p:cNvPicPr>
          <p:nvPr/>
        </p:nvPicPr>
        <p:blipFill>
          <a:blip r:embed="rId6"/>
          <a:stretch>
            <a:fillRect/>
          </a:stretch>
        </p:blipFill>
        <p:spPr>
          <a:xfrm>
            <a:off x="1891412" y="5289285"/>
            <a:ext cx="2634437" cy="794018"/>
          </a:xfrm>
          <a:prstGeom prst="rect">
            <a:avLst/>
          </a:prstGeom>
          <a:ln w="28575">
            <a:noFill/>
          </a:ln>
        </p:spPr>
      </p:pic>
      <p:pic>
        <p:nvPicPr>
          <p:cNvPr id="42" name="Picture 41"/>
          <p:cNvPicPr>
            <a:picLocks noChangeAspect="1"/>
          </p:cNvPicPr>
          <p:nvPr/>
        </p:nvPicPr>
        <p:blipFill>
          <a:blip r:embed="rId7"/>
          <a:stretch>
            <a:fillRect/>
          </a:stretch>
        </p:blipFill>
        <p:spPr>
          <a:xfrm>
            <a:off x="1890528" y="4575922"/>
            <a:ext cx="2635322" cy="723826"/>
          </a:xfrm>
          <a:prstGeom prst="rect">
            <a:avLst/>
          </a:prstGeom>
          <a:ln w="19050">
            <a:noFill/>
          </a:ln>
        </p:spPr>
      </p:pic>
      <p:pic>
        <p:nvPicPr>
          <p:cNvPr id="43" name="Picture 42"/>
          <p:cNvPicPr>
            <a:picLocks noChangeAspect="1"/>
          </p:cNvPicPr>
          <p:nvPr/>
        </p:nvPicPr>
        <p:blipFill>
          <a:blip r:embed="rId8"/>
          <a:stretch>
            <a:fillRect/>
          </a:stretch>
        </p:blipFill>
        <p:spPr>
          <a:xfrm>
            <a:off x="1890527" y="6080479"/>
            <a:ext cx="2635321" cy="689469"/>
          </a:xfrm>
          <a:prstGeom prst="rect">
            <a:avLst/>
          </a:prstGeom>
          <a:ln>
            <a:noFill/>
          </a:ln>
        </p:spPr>
      </p:pic>
      <p:sp>
        <p:nvSpPr>
          <p:cNvPr id="44" name="TextBox 43"/>
          <p:cNvSpPr txBox="1"/>
          <p:nvPr/>
        </p:nvSpPr>
        <p:spPr>
          <a:xfrm>
            <a:off x="731837" y="1647672"/>
            <a:ext cx="10437006" cy="572464"/>
          </a:xfrm>
          <a:prstGeom prst="rect">
            <a:avLst/>
          </a:prstGeom>
          <a:solidFill>
            <a:srgbClr val="44546A"/>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Consolas" panose="020B0609020204030204" pitchFamily="49" charset="0"/>
                <a:ea typeface="+mn-ea"/>
                <a:cs typeface="+mn-cs"/>
              </a:rPr>
              <a:t>https</a:t>
            </a:r>
            <a:r>
              <a:rPr kumimoji="0" lang="en-US" sz="2000" b="0" i="0" u="sng" strike="noStrike" kern="1200" cap="none" spc="0" normalizeH="0" baseline="0" noProof="0">
                <a:ln>
                  <a:noFill/>
                </a:ln>
                <a:solidFill>
                  <a:srgbClr val="FFFFFF"/>
                </a:solidFill>
                <a:effectLst/>
                <a:uLnTx/>
                <a:uFillTx/>
                <a:latin typeface="Consolas" panose="020B0609020204030204" pitchFamily="49" charset="0"/>
                <a:ea typeface="+mn-ea"/>
                <a:cs typeface="+mn-cs"/>
              </a:rPr>
              <a:t>://bingapis.azure-api.net/v5/search?q=nasa</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45" name="TextBox 44"/>
          <p:cNvSpPr txBox="1"/>
          <p:nvPr/>
        </p:nvSpPr>
        <p:spPr>
          <a:xfrm>
            <a:off x="4950439" y="3375143"/>
            <a:ext cx="2916599" cy="3302443"/>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“_type”: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SearchResponse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queryContent</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webPages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Consolas" panose="020B0609020204030204" pitchFamily="49" charset="0"/>
              </a:rPr>
              <a:t>  “entities”: {…},  </a:t>
            </a:r>
            <a:endPar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“news”: {…},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“images”: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Consolas" panose="020B0609020204030204" pitchFamily="49" charset="0"/>
              </a:rPr>
              <a:t>  “places”: {…},</a:t>
            </a:r>
            <a:endPar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“videos”: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relatedSearches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“rankingResponse”: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p:txBody>
      </p:sp>
      <p:sp>
        <p:nvSpPr>
          <p:cNvPr id="46" name="Right Brace 45"/>
          <p:cNvSpPr/>
          <p:nvPr/>
        </p:nvSpPr>
        <p:spPr>
          <a:xfrm>
            <a:off x="4663552" y="2396291"/>
            <a:ext cx="173400" cy="43760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extBox 46"/>
          <p:cNvSpPr txBox="1"/>
          <p:nvPr/>
        </p:nvSpPr>
        <p:spPr>
          <a:xfrm>
            <a:off x="8197043" y="4407155"/>
            <a:ext cx="2971800" cy="2274469"/>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answerType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WebPages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“resultIndex”:0,…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answerType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”:”News”,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“resultIndex”:1,…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48" name="Right Arrow 47"/>
          <p:cNvSpPr/>
          <p:nvPr/>
        </p:nvSpPr>
        <p:spPr bwMode="auto">
          <a:xfrm>
            <a:off x="7423334" y="5937555"/>
            <a:ext cx="910084" cy="4416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8197042" y="3780679"/>
            <a:ext cx="2971801" cy="62647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            Ranking Response </a:t>
            </a:r>
          </a:p>
        </p:txBody>
      </p:sp>
      <p:pic>
        <p:nvPicPr>
          <p:cNvPr id="50" name="Picture 49"/>
          <p:cNvPicPr>
            <a:picLocks noChangeAspect="1"/>
          </p:cNvPicPr>
          <p:nvPr/>
        </p:nvPicPr>
        <p:blipFill>
          <a:blip r:embed="rId9"/>
          <a:stretch>
            <a:fillRect/>
          </a:stretch>
        </p:blipFill>
        <p:spPr>
          <a:xfrm>
            <a:off x="8279265" y="3834933"/>
            <a:ext cx="601667" cy="471419"/>
          </a:xfrm>
          <a:prstGeom prst="rect">
            <a:avLst/>
          </a:prstGeom>
        </p:spPr>
      </p:pic>
      <p:sp>
        <p:nvSpPr>
          <p:cNvPr id="51" name="Rectangle 50"/>
          <p:cNvSpPr/>
          <p:nvPr/>
        </p:nvSpPr>
        <p:spPr bwMode="auto">
          <a:xfrm>
            <a:off x="4939101" y="2771145"/>
            <a:ext cx="2927937" cy="62647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           Search Response</a:t>
            </a:r>
          </a:p>
        </p:txBody>
      </p:sp>
      <p:pic>
        <p:nvPicPr>
          <p:cNvPr id="52" name="Picture 51"/>
          <p:cNvPicPr>
            <a:picLocks noChangeAspect="1"/>
          </p:cNvPicPr>
          <p:nvPr/>
        </p:nvPicPr>
        <p:blipFill>
          <a:blip r:embed="rId10"/>
          <a:stretch>
            <a:fillRect/>
          </a:stretch>
        </p:blipFill>
        <p:spPr>
          <a:xfrm>
            <a:off x="4848830" y="2661288"/>
            <a:ext cx="781573" cy="780818"/>
          </a:xfrm>
          <a:prstGeom prst="rect">
            <a:avLst/>
          </a:prstGeom>
        </p:spPr>
      </p:pic>
      <p:sp>
        <p:nvSpPr>
          <p:cNvPr id="53" name="Rectangle 52"/>
          <p:cNvSpPr/>
          <p:nvPr/>
        </p:nvSpPr>
        <p:spPr bwMode="auto">
          <a:xfrm>
            <a:off x="731838" y="2323624"/>
            <a:ext cx="1141483" cy="89700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Results</a:t>
            </a:r>
          </a:p>
        </p:txBody>
      </p:sp>
      <p:sp>
        <p:nvSpPr>
          <p:cNvPr id="54" name="Rectangle 53"/>
          <p:cNvSpPr/>
          <p:nvPr/>
        </p:nvSpPr>
        <p:spPr bwMode="auto">
          <a:xfrm>
            <a:off x="731838" y="3182328"/>
            <a:ext cx="1140935" cy="76948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Deep Links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(1</a:t>
            </a:r>
            <a:r>
              <a:rPr kumimoji="0" lang="en-US" sz="1200" b="0" i="0" u="none" strike="noStrike" kern="0" cap="none" spc="0" normalizeH="0" baseline="30000" noProof="0" dirty="0">
                <a:ln>
                  <a:noFill/>
                </a:ln>
                <a:solidFill>
                  <a:srgbClr val="FFFFFF"/>
                </a:solidFill>
                <a:effectLst/>
                <a:uLnTx/>
                <a:uFillTx/>
                <a:latin typeface="Segoe UI Light"/>
                <a:ea typeface="+mn-ea"/>
                <a:cs typeface="+mn-cs"/>
              </a:rPr>
              <a:t>st</a:t>
            </a:r>
            <a:r>
              <a:rPr kumimoji="0" lang="en-US" sz="1200" b="0" i="0" u="none" strike="noStrike" kern="0" cap="none" spc="0" normalizeH="0" baseline="0" noProof="0" dirty="0">
                <a:ln>
                  <a:noFill/>
                </a:ln>
                <a:solidFill>
                  <a:srgbClr val="FFFFFF"/>
                </a:solidFill>
                <a:effectLst/>
                <a:uLnTx/>
                <a:uFillTx/>
                <a:latin typeface="Segoe UI Light"/>
                <a:ea typeface="+mn-ea"/>
                <a:cs typeface="+mn-cs"/>
              </a:rPr>
              <a:t> Algo)</a:t>
            </a:r>
          </a:p>
        </p:txBody>
      </p:sp>
      <p:sp>
        <p:nvSpPr>
          <p:cNvPr id="55" name="Rectangle 54"/>
          <p:cNvSpPr/>
          <p:nvPr/>
        </p:nvSpPr>
        <p:spPr bwMode="auto">
          <a:xfrm>
            <a:off x="731838" y="3924806"/>
            <a:ext cx="1135137" cy="65145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News 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6" name="Rectangle 55"/>
          <p:cNvSpPr/>
          <p:nvPr/>
        </p:nvSpPr>
        <p:spPr bwMode="auto">
          <a:xfrm>
            <a:off x="731838" y="4565799"/>
            <a:ext cx="1147353" cy="76006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Image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7" name="Rectangle 56"/>
          <p:cNvSpPr/>
          <p:nvPr/>
        </p:nvSpPr>
        <p:spPr bwMode="auto">
          <a:xfrm>
            <a:off x="731838" y="5289285"/>
            <a:ext cx="1147350" cy="869114"/>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Video 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8" name="Rectangle 57"/>
          <p:cNvSpPr/>
          <p:nvPr/>
        </p:nvSpPr>
        <p:spPr bwMode="auto">
          <a:xfrm>
            <a:off x="731838" y="6084809"/>
            <a:ext cx="1149297" cy="687581"/>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Related Searches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grpSp>
        <p:nvGrpSpPr>
          <p:cNvPr id="26" name="Group 25"/>
          <p:cNvGrpSpPr/>
          <p:nvPr/>
        </p:nvGrpSpPr>
        <p:grpSpPr>
          <a:xfrm>
            <a:off x="144316" y="371661"/>
            <a:ext cx="647448" cy="663406"/>
            <a:chOff x="10832823" y="3353836"/>
            <a:chExt cx="537576" cy="528488"/>
          </a:xfrm>
        </p:grpSpPr>
        <p:sp>
          <p:nvSpPr>
            <p:cNvPr id="28"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763228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image search options, from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trending images to detailed insights</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Scour the web for images and get results that include thumbnail and full image URLs, publishing website, </a:t>
            </a:r>
            <a:br>
              <a:rPr kumimoji="0" lang="en-US" altLang="zh-CN" sz="2351" b="0" i="0" u="none" strike="noStrike" kern="0" cap="none" spc="0" normalizeH="0" baseline="0" noProof="0" dirty="0">
                <a:ln>
                  <a:noFill/>
                </a:ln>
                <a:solidFill>
                  <a:schemeClr val="bg1"/>
                </a:solidFill>
                <a:effectLst/>
                <a:uLnTx/>
                <a:uFillTx/>
              </a:rPr>
            </a:br>
            <a:r>
              <a:rPr kumimoji="0" lang="en-US" altLang="zh-CN" sz="2351" b="0" i="0" u="none" strike="noStrike" kern="0" cap="none" spc="0" normalizeH="0" baseline="0" noProof="0" dirty="0">
                <a:ln>
                  <a:noFill/>
                </a:ln>
                <a:solidFill>
                  <a:schemeClr val="bg1"/>
                </a:solidFill>
                <a:effectLst/>
                <a:uLnTx/>
                <a:uFillTx/>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7768922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7955151" y="2927392"/>
            <a:ext cx="3878778" cy="2235805"/>
          </a:xfrm>
          <a:prstGeom prst="rect">
            <a:avLst/>
          </a:prstGeom>
        </p:spPr>
      </p:pic>
      <p:pic>
        <p:nvPicPr>
          <p:cNvPr id="2" name="Picture 1"/>
          <p:cNvPicPr>
            <a:picLocks noChangeAspect="1"/>
          </p:cNvPicPr>
          <p:nvPr/>
        </p:nvPicPr>
        <p:blipFill>
          <a:blip r:embed="rId4"/>
          <a:stretch>
            <a:fillRect/>
          </a:stretch>
        </p:blipFill>
        <p:spPr>
          <a:xfrm>
            <a:off x="479215" y="2957339"/>
            <a:ext cx="3662204" cy="2917607"/>
          </a:xfrm>
          <a:prstGeom prst="rect">
            <a:avLst/>
          </a:prstGeom>
        </p:spPr>
      </p:pic>
      <p:sp>
        <p:nvSpPr>
          <p:cNvPr id="6" name="Title 5"/>
          <p:cNvSpPr txBox="1">
            <a:spLocks/>
          </p:cNvSpPr>
          <p:nvPr/>
        </p:nvSpPr>
        <p:spPr>
          <a:xfrm>
            <a:off x="343444" y="2436292"/>
            <a:ext cx="2689274"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Entity Recognition</a:t>
            </a:r>
          </a:p>
        </p:txBody>
      </p:sp>
      <p:sp>
        <p:nvSpPr>
          <p:cNvPr id="8" name="TextBox 7"/>
          <p:cNvSpPr txBox="1"/>
          <p:nvPr/>
        </p:nvSpPr>
        <p:spPr>
          <a:xfrm>
            <a:off x="479215" y="1381600"/>
            <a:ext cx="11354714" cy="452590"/>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https://bingapis.azure-api.net/v5/images/search?q=&lt;query&gt;&amp;</a:t>
            </a:r>
            <a:r>
              <a:rPr kumimoji="0" lang="en-US" sz="1176" b="1" i="0" u="sng" strike="noStrike" kern="0" cap="none" spc="0" normalizeH="0" baseline="0" noProof="0" dirty="0">
                <a:ln>
                  <a:noFill/>
                </a:ln>
                <a:solidFill>
                  <a:schemeClr val="bg1"/>
                </a:solidFill>
                <a:effectLst/>
                <a:uLnTx/>
                <a:uFillTx/>
                <a:latin typeface="Consolas" panose="020B0609020204030204" pitchFamily="49" charset="0"/>
              </a:rPr>
              <a:t>insightstoken</a:t>
            </a: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=&lt;imageTokenId&gt;&amp;</a:t>
            </a:r>
            <a:r>
              <a:rPr kumimoji="0" lang="en-US" sz="1176" b="1" i="0" u="sng" strike="noStrike" kern="0" cap="none" spc="0" normalizeH="0" baseline="0" noProof="0" dirty="0">
                <a:ln>
                  <a:noFill/>
                </a:ln>
                <a:solidFill>
                  <a:schemeClr val="bg1"/>
                </a:solidFill>
                <a:effectLst/>
                <a:uLnTx/>
                <a:uFillTx/>
                <a:latin typeface="Consolas" panose="020B0609020204030204" pitchFamily="49" charset="0"/>
              </a:rPr>
              <a:t>modulesRequested</a:t>
            </a: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=&lt;moduleType&gt;</a:t>
            </a:r>
            <a:endParaRPr kumimoji="0" lang="en-US" sz="1176" b="0" i="0" u="none" strike="noStrike" kern="0" cap="none" spc="0" normalizeH="0" baseline="0" noProof="0" dirty="0">
              <a:ln>
                <a:noFill/>
              </a:ln>
              <a:solidFill>
                <a:schemeClr val="bg1"/>
              </a:solidFill>
              <a:effectLst/>
              <a:uLnTx/>
              <a:uFillTx/>
              <a:latin typeface="Consolas" panose="020B0609020204030204" pitchFamily="49" charset="0"/>
            </a:endParaRPr>
          </a:p>
        </p:txBody>
      </p:sp>
      <p:sp>
        <p:nvSpPr>
          <p:cNvPr id="11" name="TextBox 10"/>
          <p:cNvSpPr txBox="1"/>
          <p:nvPr/>
        </p:nvSpPr>
        <p:spPr>
          <a:xfrm>
            <a:off x="473486" y="5738595"/>
            <a:ext cx="3667933"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“matchingEntities”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“entity”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“_type” : Person”,</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“name” : “Satya Nadella”,</a:t>
            </a:r>
          </a:p>
        </p:txBody>
      </p:sp>
      <p:sp>
        <p:nvSpPr>
          <p:cNvPr id="12" name="Title 5"/>
          <p:cNvSpPr txBox="1">
            <a:spLocks/>
          </p:cNvSpPr>
          <p:nvPr/>
        </p:nvSpPr>
        <p:spPr>
          <a:xfrm>
            <a:off x="4513125" y="2446548"/>
            <a:ext cx="2375559"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Visually Similar</a:t>
            </a:r>
          </a:p>
        </p:txBody>
      </p:sp>
      <p:sp>
        <p:nvSpPr>
          <p:cNvPr id="13" name="Title 5"/>
          <p:cNvSpPr txBox="1">
            <a:spLocks/>
          </p:cNvSpPr>
          <p:nvPr/>
        </p:nvSpPr>
        <p:spPr>
          <a:xfrm>
            <a:off x="7800703" y="2419068"/>
            <a:ext cx="3300524"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Merchant/Recipe Sources</a:t>
            </a:r>
          </a:p>
        </p:txBody>
      </p:sp>
      <p:sp>
        <p:nvSpPr>
          <p:cNvPr id="17" name="TextBox 16"/>
          <p:cNvSpPr txBox="1"/>
          <p:nvPr/>
        </p:nvSpPr>
        <p:spPr>
          <a:xfrm>
            <a:off x="7955151" y="5738594"/>
            <a:ext cx="3871713"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“shoppingSources”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“offers”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“url: : “http://www.contoso.com/…</a:t>
            </a:r>
            <a:r>
              <a:rPr kumimoji="0" lang="en-US" sz="980" b="0" i="1" u="none" strike="noStrike" kern="0" cap="none" spc="0" normalizeH="0" baseline="0" noProof="0" dirty="0">
                <a:ln>
                  <a:noFill/>
                </a:ln>
                <a:solidFill>
                  <a:schemeClr val="bg1"/>
                </a:solidFill>
                <a:effectLst/>
                <a:uLnTx/>
                <a:uFillTx/>
                <a:latin typeface="Consolas" panose="020B0609020204030204" pitchFamily="49" charset="0"/>
              </a:rPr>
              <a:t>”</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schemeClr val="bg1"/>
                </a:solidFill>
                <a:effectLst/>
                <a:uLnTx/>
                <a:uFillTx/>
                <a:latin typeface="Consolas" panose="020B0609020204030204" pitchFamily="49" charset="0"/>
              </a:rPr>
              <a:t>          “seller” : “contoso.com”,</a:t>
            </a:r>
          </a:p>
        </p:txBody>
      </p:sp>
      <p:grpSp>
        <p:nvGrpSpPr>
          <p:cNvPr id="21" name="Group 20"/>
          <p:cNvGrpSpPr/>
          <p:nvPr/>
        </p:nvGrpSpPr>
        <p:grpSpPr>
          <a:xfrm>
            <a:off x="7955151" y="5020551"/>
            <a:ext cx="3878778" cy="734889"/>
            <a:chOff x="4846637" y="4627312"/>
            <a:chExt cx="4362450" cy="876300"/>
          </a:xfrm>
        </p:grpSpPr>
        <p:pic>
          <p:nvPicPr>
            <p:cNvPr id="19" name="Picture 18"/>
            <p:cNvPicPr>
              <a:picLocks noChangeAspect="1"/>
            </p:cNvPicPr>
            <p:nvPr/>
          </p:nvPicPr>
          <p:blipFill>
            <a:blip r:embed="rId5"/>
            <a:stretch>
              <a:fillRect/>
            </a:stretch>
          </p:blipFill>
          <p:spPr>
            <a:xfrm>
              <a:off x="4846637" y="4627312"/>
              <a:ext cx="2371725" cy="876300"/>
            </a:xfrm>
            <a:prstGeom prst="rect">
              <a:avLst/>
            </a:prstGeom>
          </p:spPr>
        </p:pic>
        <p:pic>
          <p:nvPicPr>
            <p:cNvPr id="20" name="Picture 19"/>
            <p:cNvPicPr>
              <a:picLocks noChangeAspect="1"/>
            </p:cNvPicPr>
            <p:nvPr/>
          </p:nvPicPr>
          <p:blipFill>
            <a:blip r:embed="rId6"/>
            <a:stretch>
              <a:fillRect/>
            </a:stretch>
          </p:blipFill>
          <p:spPr>
            <a:xfrm>
              <a:off x="6751637" y="4636837"/>
              <a:ext cx="2457450" cy="866775"/>
            </a:xfrm>
            <a:prstGeom prst="rect">
              <a:avLst/>
            </a:prstGeom>
          </p:spPr>
        </p:pic>
      </p:grpSp>
      <p:pic>
        <p:nvPicPr>
          <p:cNvPr id="26" name="Picture 25"/>
          <p:cNvPicPr>
            <a:picLocks noChangeAspect="1"/>
          </p:cNvPicPr>
          <p:nvPr/>
        </p:nvPicPr>
        <p:blipFill>
          <a:blip r:embed="rId7"/>
          <a:stretch>
            <a:fillRect/>
          </a:stretch>
        </p:blipFill>
        <p:spPr>
          <a:xfrm>
            <a:off x="4708162" y="4784227"/>
            <a:ext cx="2706282" cy="971212"/>
          </a:xfrm>
          <a:prstGeom prst="rect">
            <a:avLst/>
          </a:prstGeom>
        </p:spPr>
      </p:pic>
      <p:pic>
        <p:nvPicPr>
          <p:cNvPr id="22" name="Picture 21"/>
          <p:cNvPicPr>
            <a:picLocks noChangeAspect="1"/>
          </p:cNvPicPr>
          <p:nvPr/>
        </p:nvPicPr>
        <p:blipFill>
          <a:blip r:embed="rId8"/>
          <a:stretch>
            <a:fillRect/>
          </a:stretch>
        </p:blipFill>
        <p:spPr>
          <a:xfrm>
            <a:off x="4708163" y="2927393"/>
            <a:ext cx="2706282" cy="2127418"/>
          </a:xfrm>
          <a:prstGeom prst="rect">
            <a:avLst/>
          </a:prstGeom>
        </p:spPr>
      </p:pic>
      <p:sp>
        <p:nvSpPr>
          <p:cNvPr id="28" name="TextBox 27"/>
          <p:cNvSpPr txBox="1"/>
          <p:nvPr/>
        </p:nvSpPr>
        <p:spPr>
          <a:xfrm>
            <a:off x="4708163" y="5738593"/>
            <a:ext cx="2706282"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“visuallySimilarProducts”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“name”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“thumbnailUrl”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“hostPageUrl” : “…”,</a:t>
            </a:r>
          </a:p>
        </p:txBody>
      </p:sp>
      <p:sp>
        <p:nvSpPr>
          <p:cNvPr id="23" name="Rectangle 22"/>
          <p:cNvSpPr/>
          <p:nvPr/>
        </p:nvSpPr>
        <p:spPr>
          <a:xfrm>
            <a:off x="1" y="487"/>
            <a:ext cx="12192000" cy="130675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Nirmala UI Semilight" panose="020B0402040204020203" pitchFamily="34" charset="0"/>
                <a:cs typeface="Nirmala UI Semilight" panose="020B0402040204020203" pitchFamily="34" charset="0"/>
              </a:rPr>
              <a:t>Image Insights</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Nirmala UI Semilight" panose="020B0402040204020203" pitchFamily="34" charset="0"/>
                <a:ea typeface="Segoe UI Semilight" charset="0"/>
                <a:cs typeface="Nirmala UI Semilight" panose="020B0402040204020203" pitchFamily="34" charset="0"/>
              </a:rPr>
              <a:t>Access Bing’s deep image intelligence capabilities with a few lines of code</a:t>
            </a:r>
          </a:p>
        </p:txBody>
      </p:sp>
    </p:spTree>
    <p:extLst>
      <p:ext uri="{BB962C8B-B14F-4D97-AF65-F5344CB8AC3E}">
        <p14:creationId xmlns:p14="http://schemas.microsoft.com/office/powerpoint/2010/main" val="1608606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41" name="Rectangle 40"/>
          <p:cNvSpPr/>
          <p:nvPr/>
        </p:nvSpPr>
        <p:spPr>
          <a:xfrm>
            <a:off x="0" y="0"/>
            <a:ext cx="12192000" cy="126169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Calibri" panose="020F0502020204030204"/>
              <a:ea typeface="+mn-ea"/>
              <a:cs typeface="+mn-cs"/>
            </a:endParaRPr>
          </a:p>
        </p:txBody>
      </p:sp>
      <p:sp>
        <p:nvSpPr>
          <p:cNvPr id="42" name="TextBox 41"/>
          <p:cNvSpPr txBox="1"/>
          <p:nvPr/>
        </p:nvSpPr>
        <p:spPr>
          <a:xfrm>
            <a:off x="10085" y="162516"/>
            <a:ext cx="11218354" cy="904859"/>
          </a:xfrm>
          <a:prstGeom prst="rect">
            <a:avLst/>
          </a:prstGeom>
          <a:noFill/>
        </p:spPr>
        <p:txBody>
          <a:bodyPr wrap="square" lIns="182878" tIns="146302" rIns="182878" bIns="146302" rtlCol="0">
            <a:spAutoFit/>
          </a:bodyPr>
          <a:lstStyle/>
          <a:p>
            <a:pPr marL="0" marR="0" lvl="0" indent="0" defTabSz="914411" eaLnBrk="1" fontAlgn="auto" latinLnBrk="0" hangingPunct="1">
              <a:lnSpc>
                <a:spcPct val="9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mj-lt"/>
              </a:rPr>
              <a:t>Our Showcase Apps </a:t>
            </a:r>
            <a:r>
              <a:rPr kumimoji="0" lang="en-US" sz="2000" b="0" i="0" u="none" strike="noStrike" kern="0" cap="none" spc="0" normalizeH="0" baseline="0" noProof="0" dirty="0">
                <a:ln>
                  <a:noFill/>
                </a:ln>
                <a:effectLst/>
                <a:uLnTx/>
                <a:uFillTx/>
                <a:latin typeface="+mj-lt"/>
              </a:rPr>
              <a:t>(visit our app</a:t>
            </a:r>
            <a:r>
              <a:rPr kumimoji="0" lang="en-US" sz="2000" b="0" i="0" u="none" strike="noStrike" kern="0" cap="none" spc="0" normalizeH="0" noProof="0" dirty="0">
                <a:ln>
                  <a:noFill/>
                </a:ln>
                <a:effectLst/>
                <a:uLnTx/>
                <a:uFillTx/>
                <a:latin typeface="+mj-lt"/>
              </a:rPr>
              <a:t> catalog at aka.ms/</a:t>
            </a:r>
            <a:r>
              <a:rPr kumimoji="0" lang="en-US" sz="2000" b="0" i="0" u="none" strike="noStrike" kern="0" cap="none" spc="0" normalizeH="0" noProof="0" dirty="0" err="1">
                <a:ln>
                  <a:noFill/>
                </a:ln>
                <a:effectLst/>
                <a:uLnTx/>
                <a:uFillTx/>
                <a:latin typeface="+mj-lt"/>
              </a:rPr>
              <a:t>cognitivegallery</a:t>
            </a:r>
            <a:r>
              <a:rPr kumimoji="0" lang="en-US" sz="2000" b="0" i="0" u="none" strike="noStrike" kern="0" cap="none" spc="0" normalizeH="0" noProof="0" dirty="0">
                <a:ln>
                  <a:noFill/>
                </a:ln>
                <a:effectLst/>
                <a:uLnTx/>
                <a:uFillTx/>
                <a:latin typeface="+mj-lt"/>
              </a:rPr>
              <a:t>)</a:t>
            </a:r>
            <a:endParaRPr kumimoji="0" lang="en-US" sz="2000" b="0" i="0" u="none" strike="noStrike" kern="0" cap="none" spc="0" normalizeH="0" baseline="0" noProof="0" dirty="0">
              <a:ln>
                <a:noFill/>
              </a:ln>
              <a:effectLst/>
              <a:uLnTx/>
              <a:uFillTx/>
              <a:latin typeface="+mj-lt"/>
            </a:endParaRPr>
          </a:p>
        </p:txBody>
      </p:sp>
      <p:grpSp>
        <p:nvGrpSpPr>
          <p:cNvPr id="34" name="Group 33"/>
          <p:cNvGrpSpPr/>
          <p:nvPr/>
        </p:nvGrpSpPr>
        <p:grpSpPr>
          <a:xfrm>
            <a:off x="8335451" y="1215248"/>
            <a:ext cx="2464935" cy="2882613"/>
            <a:chOff x="9893779" y="1273011"/>
            <a:chExt cx="2514362" cy="2940415"/>
          </a:xfrm>
        </p:grpSpPr>
        <p:sp>
          <p:nvSpPr>
            <p:cNvPr id="59" name="Rectangle 58"/>
            <p:cNvSpPr/>
            <p:nvPr/>
          </p:nvSpPr>
          <p:spPr bwMode="auto">
            <a:xfrm>
              <a:off x="9893779" y="1317771"/>
              <a:ext cx="2514362" cy="2895655"/>
            </a:xfrm>
            <a:prstGeom prst="rect">
              <a:avLst/>
            </a:prstGeom>
            <a:solidFill>
              <a:srgbClr val="89C4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nvGrpSpPr>
            <p:cNvPr id="33" name="Group 32"/>
            <p:cNvGrpSpPr/>
            <p:nvPr/>
          </p:nvGrpSpPr>
          <p:grpSpPr>
            <a:xfrm>
              <a:off x="10505473" y="1273011"/>
              <a:ext cx="1492683" cy="2774824"/>
              <a:chOff x="10505473" y="1273011"/>
              <a:chExt cx="1492683" cy="2774824"/>
            </a:xfrm>
          </p:grpSpPr>
          <p:pic>
            <p:nvPicPr>
              <p:cNvPr id="15" name="Picture 14"/>
              <p:cNvPicPr>
                <a:picLocks noChangeAspect="1"/>
              </p:cNvPicPr>
              <p:nvPr/>
            </p:nvPicPr>
            <p:blipFill rotWithShape="1">
              <a:blip r:embed="rId3"/>
              <a:srcRect l="78724" t="12267" r="19059" b="82261"/>
              <a:stretch/>
            </p:blipFill>
            <p:spPr>
              <a:xfrm>
                <a:off x="10528212" y="1387186"/>
                <a:ext cx="592394" cy="359028"/>
              </a:xfrm>
              <a:prstGeom prst="rect">
                <a:avLst/>
              </a:prstGeom>
            </p:spPr>
          </p:pic>
          <p:sp>
            <p:nvSpPr>
              <p:cNvPr id="16" name="TextBox 15"/>
              <p:cNvSpPr txBox="1"/>
              <p:nvPr/>
            </p:nvSpPr>
            <p:spPr>
              <a:xfrm>
                <a:off x="11062804" y="1273011"/>
                <a:ext cx="935352" cy="544765"/>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effectLst/>
                    <a:uLnTx/>
                    <a:uFillTx/>
                  </a:rPr>
                  <a:t>Fetch</a:t>
                </a: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408" t="2470" r="702" b="10566"/>
              <a:stretch/>
            </p:blipFill>
            <p:spPr>
              <a:xfrm>
                <a:off x="10505473" y="1798329"/>
                <a:ext cx="1443193" cy="2249506"/>
              </a:xfrm>
              <a:prstGeom prst="rect">
                <a:avLst/>
              </a:prstGeom>
            </p:spPr>
          </p:pic>
        </p:grpSp>
      </p:grpSp>
      <p:grpSp>
        <p:nvGrpSpPr>
          <p:cNvPr id="26" name="Group 25"/>
          <p:cNvGrpSpPr/>
          <p:nvPr/>
        </p:nvGrpSpPr>
        <p:grpSpPr>
          <a:xfrm>
            <a:off x="5954747" y="1259128"/>
            <a:ext cx="2434349" cy="2848733"/>
            <a:chOff x="7444350" y="1323047"/>
            <a:chExt cx="2483163" cy="2905856"/>
          </a:xfrm>
        </p:grpSpPr>
        <p:sp>
          <p:nvSpPr>
            <p:cNvPr id="67" name="Rectangle 66"/>
            <p:cNvSpPr/>
            <p:nvPr/>
          </p:nvSpPr>
          <p:spPr bwMode="auto">
            <a:xfrm>
              <a:off x="7444350" y="1323047"/>
              <a:ext cx="2468880" cy="2905856"/>
            </a:xfrm>
            <a:prstGeom prst="rect">
              <a:avLst/>
            </a:prstGeom>
            <a:solidFill>
              <a:srgbClr val="B1DB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75"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829" t="24938" r="44236" b="16373"/>
            <a:stretch/>
          </p:blipFill>
          <p:spPr bwMode="auto">
            <a:xfrm>
              <a:off x="8007776" y="2338530"/>
              <a:ext cx="1337023" cy="181917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www.goandroid.co.in/wp-content/uploads/2016/01/mimicker-alarm.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24730" t="42646" r="27406" b="31459"/>
            <a:stretch/>
          </p:blipFill>
          <p:spPr bwMode="auto">
            <a:xfrm>
              <a:off x="7887736" y="1360045"/>
              <a:ext cx="1562219" cy="4066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530" t="11848" r="44448" b="78045"/>
            <a:stretch/>
          </p:blipFill>
          <p:spPr bwMode="auto">
            <a:xfrm>
              <a:off x="7452114" y="1722828"/>
              <a:ext cx="2475399" cy="578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538633" y="1259130"/>
            <a:ext cx="2420347" cy="3561125"/>
            <a:chOff x="2488819" y="1316510"/>
            <a:chExt cx="2468880" cy="3632533"/>
          </a:xfrm>
        </p:grpSpPr>
        <p:sp>
          <p:nvSpPr>
            <p:cNvPr id="7" name="Rectangle 6"/>
            <p:cNvSpPr/>
            <p:nvPr/>
          </p:nvSpPr>
          <p:spPr bwMode="auto">
            <a:xfrm>
              <a:off x="2488819" y="1316510"/>
              <a:ext cx="2468880" cy="2918811"/>
            </a:xfrm>
            <a:prstGeom prst="rect">
              <a:avLst/>
            </a:prstGeom>
            <a:solidFill>
              <a:srgbClr val="59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0244"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4682" r="1139" b="81575"/>
            <a:stretch/>
          </p:blipFill>
          <p:spPr bwMode="auto">
            <a:xfrm>
              <a:off x="2634289" y="1318436"/>
              <a:ext cx="2220685" cy="5393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18413" r="1139" b="3023"/>
            <a:stretch/>
          </p:blipFill>
          <p:spPr bwMode="auto">
            <a:xfrm>
              <a:off x="2612915" y="1865950"/>
              <a:ext cx="2220685" cy="3083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1083793" y="1257639"/>
            <a:ext cx="2453954" cy="2883139"/>
            <a:chOff x="-21730" y="1294367"/>
            <a:chExt cx="2503160" cy="2940952"/>
          </a:xfrm>
        </p:grpSpPr>
        <p:sp>
          <p:nvSpPr>
            <p:cNvPr id="6" name="Rectangle 5"/>
            <p:cNvSpPr/>
            <p:nvPr/>
          </p:nvSpPr>
          <p:spPr bwMode="auto">
            <a:xfrm>
              <a:off x="-21730" y="1294367"/>
              <a:ext cx="2503160" cy="2940952"/>
            </a:xfrm>
            <a:prstGeom prst="rect">
              <a:avLst/>
            </a:prstGeom>
            <a:solidFill>
              <a:srgbClr val="F597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0242" name="Picture 2" descr="http://appllio.com/sites/default/files/styles/article-center/public/field/image/microsoft-how-old-net.png?itok=98Imt9Ja"/>
            <p:cNvPicPr>
              <a:picLocks noChangeAspect="1" noChangeArrowheads="1"/>
            </p:cNvPicPr>
            <p:nvPr/>
          </p:nvPicPr>
          <p:blipFill rotWithShape="1">
            <a:blip r:embed="rId8">
              <a:extLst>
                <a:ext uri="{28A0092B-C50C-407E-A947-70E740481C1C}">
                  <a14:useLocalDpi xmlns:a14="http://schemas.microsoft.com/office/drawing/2010/main" val="0"/>
                </a:ext>
              </a:extLst>
            </a:blip>
            <a:srcRect l="18332" t="30140" r="36493" b="5872"/>
            <a:stretch/>
          </p:blipFill>
          <p:spPr bwMode="auto">
            <a:xfrm>
              <a:off x="135457" y="1760132"/>
              <a:ext cx="2132351" cy="19890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appllio.com/sites/default/files/styles/article-center/public/field/image/microsoft-how-old-net.png?itok=98Imt9Ja"/>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l="28191" t="2307" r="27774" b="80001"/>
            <a:stretch/>
          </p:blipFill>
          <p:spPr bwMode="auto">
            <a:xfrm>
              <a:off x="314307" y="1318096"/>
              <a:ext cx="1670598" cy="44203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cdn4.teen.com/wp-content/uploads/2015/05/celebrities-how-old-robot-miley-cyrus-4.jpg"/>
            <p:cNvPicPr>
              <a:picLocks noChangeAspect="1" noChangeArrowheads="1"/>
            </p:cNvPicPr>
            <p:nvPr/>
          </p:nvPicPr>
          <p:blipFill rotWithShape="1">
            <a:blip r:embed="rId9">
              <a:extLst>
                <a:ext uri="{28A0092B-C50C-407E-A947-70E740481C1C}">
                  <a14:useLocalDpi xmlns:a14="http://schemas.microsoft.com/office/drawing/2010/main" val="0"/>
                </a:ext>
              </a:extLst>
            </a:blip>
            <a:srcRect l="31362" t="88362" r="28894" b="1832"/>
            <a:stretch/>
          </p:blipFill>
          <p:spPr bwMode="auto">
            <a:xfrm>
              <a:off x="402450" y="3813274"/>
              <a:ext cx="1669046" cy="329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079561" y="4036835"/>
            <a:ext cx="2463304" cy="2911083"/>
            <a:chOff x="1120657" y="3947935"/>
            <a:chExt cx="2463304" cy="2911083"/>
          </a:xfrm>
        </p:grpSpPr>
        <p:sp>
          <p:nvSpPr>
            <p:cNvPr id="5" name="Rectangle 4"/>
            <p:cNvSpPr/>
            <p:nvPr/>
          </p:nvSpPr>
          <p:spPr bwMode="auto">
            <a:xfrm>
              <a:off x="1120657" y="3947935"/>
              <a:ext cx="2463304" cy="291108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45" name="Rectangle 44"/>
            <p:cNvSpPr/>
            <p:nvPr/>
          </p:nvSpPr>
          <p:spPr bwMode="auto">
            <a:xfrm>
              <a:off x="1134972" y="4727906"/>
              <a:ext cx="2404605" cy="61664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rPr>
                <a:t>I think it’s a person sitting in front of a computer and he seems </a:t>
              </a: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 I am 99% sure that’s </a:t>
              </a:r>
              <a:r>
                <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Bill</a:t>
              </a: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 </a:t>
              </a:r>
              <a:r>
                <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Gates</a:t>
              </a:r>
              <a:endPar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10"/>
            <a:stretch>
              <a:fillRect/>
            </a:stretch>
          </p:blipFill>
          <p:spPr>
            <a:xfrm>
              <a:off x="1347528" y="5514385"/>
              <a:ext cx="2021892" cy="1257600"/>
            </a:xfrm>
            <a:prstGeom prst="rect">
              <a:avLst/>
            </a:prstGeom>
          </p:spPr>
        </p:pic>
        <p:pic>
          <p:nvPicPr>
            <p:cNvPr id="9" name="Picture 8"/>
            <p:cNvPicPr>
              <a:picLocks noChangeAspect="1"/>
            </p:cNvPicPr>
            <p:nvPr/>
          </p:nvPicPr>
          <p:blipFill>
            <a:blip r:embed="rId11"/>
            <a:stretch>
              <a:fillRect/>
            </a:stretch>
          </p:blipFill>
          <p:spPr>
            <a:xfrm>
              <a:off x="1407850" y="4035163"/>
              <a:ext cx="538355" cy="548513"/>
            </a:xfrm>
            <a:prstGeom prst="rect">
              <a:avLst/>
            </a:prstGeom>
          </p:spPr>
        </p:pic>
        <p:sp>
          <p:nvSpPr>
            <p:cNvPr id="10" name="TextBox 9"/>
            <p:cNvSpPr txBox="1"/>
            <p:nvPr/>
          </p:nvSpPr>
          <p:spPr>
            <a:xfrm>
              <a:off x="1863872" y="4066611"/>
              <a:ext cx="1636836"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latin typeface="+mj-lt"/>
                </a:rPr>
                <a:t>CaptionBot.ai</a:t>
              </a:r>
            </a:p>
          </p:txBody>
        </p:sp>
      </p:grpSp>
      <p:grpSp>
        <p:nvGrpSpPr>
          <p:cNvPr id="4" name="Group 3"/>
          <p:cNvGrpSpPr/>
          <p:nvPr/>
        </p:nvGrpSpPr>
        <p:grpSpPr>
          <a:xfrm>
            <a:off x="3537747" y="4036835"/>
            <a:ext cx="3849003" cy="2918611"/>
            <a:chOff x="3578843" y="3947935"/>
            <a:chExt cx="3849003" cy="2918611"/>
          </a:xfrm>
          <a:solidFill>
            <a:schemeClr val="accent6">
              <a:lumMod val="40000"/>
              <a:lumOff val="60000"/>
            </a:schemeClr>
          </a:solidFill>
        </p:grpSpPr>
        <p:sp>
          <p:nvSpPr>
            <p:cNvPr id="47" name="Rectangle 46"/>
            <p:cNvSpPr/>
            <p:nvPr/>
          </p:nvSpPr>
          <p:spPr bwMode="auto">
            <a:xfrm>
              <a:off x="3578843" y="3947935"/>
              <a:ext cx="3849003" cy="29110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38" name="Picture 37"/>
            <p:cNvPicPr>
              <a:picLocks noChangeAspect="1"/>
            </p:cNvPicPr>
            <p:nvPr/>
          </p:nvPicPr>
          <p:blipFill>
            <a:blip r:embed="rId12"/>
            <a:stretch>
              <a:fillRect/>
            </a:stretch>
          </p:blipFill>
          <p:spPr>
            <a:xfrm>
              <a:off x="3985365" y="4745557"/>
              <a:ext cx="3068310" cy="2120989"/>
            </a:xfrm>
            <a:prstGeom prst="rect">
              <a:avLst/>
            </a:prstGeom>
            <a:grpFill/>
          </p:spPr>
        </p:pic>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28379" y="4070362"/>
              <a:ext cx="537543" cy="554415"/>
            </a:xfrm>
            <a:prstGeom prst="rect">
              <a:avLst/>
            </a:prstGeom>
            <a:grpFill/>
          </p:spPr>
        </p:pic>
        <p:sp>
          <p:nvSpPr>
            <p:cNvPr id="49" name="TextBox 48"/>
            <p:cNvSpPr txBox="1"/>
            <p:nvPr/>
          </p:nvSpPr>
          <p:spPr>
            <a:xfrm>
              <a:off x="4665922" y="4089036"/>
              <a:ext cx="1660074" cy="517065"/>
            </a:xfrm>
            <a:prstGeom prst="rect">
              <a:avLst/>
            </a:prstGeom>
            <a:grp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rPr>
                <a:t>CelebsLike.Me</a:t>
              </a:r>
            </a:p>
          </p:txBody>
        </p:sp>
      </p:grpSp>
      <p:grpSp>
        <p:nvGrpSpPr>
          <p:cNvPr id="2" name="Group 1"/>
          <p:cNvGrpSpPr/>
          <p:nvPr/>
        </p:nvGrpSpPr>
        <p:grpSpPr>
          <a:xfrm>
            <a:off x="7386750" y="4036835"/>
            <a:ext cx="3661250" cy="2918611"/>
            <a:chOff x="7427846" y="3947935"/>
            <a:chExt cx="3661250" cy="2918611"/>
          </a:xfrm>
        </p:grpSpPr>
        <p:sp>
          <p:nvSpPr>
            <p:cNvPr id="13" name="Rectangle 12"/>
            <p:cNvSpPr/>
            <p:nvPr/>
          </p:nvSpPr>
          <p:spPr bwMode="auto">
            <a:xfrm>
              <a:off x="7427846" y="3947935"/>
              <a:ext cx="3441413" cy="291861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25" name="Picture 24"/>
            <p:cNvPicPr>
              <a:picLocks noChangeAspect="1"/>
            </p:cNvPicPr>
            <p:nvPr/>
          </p:nvPicPr>
          <p:blipFill>
            <a:blip r:embed="rId14"/>
            <a:stretch>
              <a:fillRect/>
            </a:stretch>
          </p:blipFill>
          <p:spPr>
            <a:xfrm>
              <a:off x="7910936" y="4830678"/>
              <a:ext cx="1373964" cy="1926912"/>
            </a:xfrm>
            <a:prstGeom prst="rect">
              <a:avLst/>
            </a:prstGeom>
            <a:ln>
              <a:solidFill>
                <a:schemeClr val="bg1"/>
              </a:solidFill>
            </a:ln>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57000" y="4035163"/>
              <a:ext cx="585232" cy="618005"/>
            </a:xfrm>
            <a:prstGeom prst="rect">
              <a:avLst/>
            </a:prstGeom>
          </p:spPr>
        </p:pic>
        <p:sp>
          <p:nvSpPr>
            <p:cNvPr id="53" name="TextBox 52"/>
            <p:cNvSpPr txBox="1"/>
            <p:nvPr/>
          </p:nvSpPr>
          <p:spPr>
            <a:xfrm>
              <a:off x="8097421" y="4117917"/>
              <a:ext cx="2991675"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rPr>
                <a:t>ProjectMurphy.net</a:t>
              </a:r>
            </a:p>
          </p:txBody>
        </p:sp>
        <p:sp>
          <p:nvSpPr>
            <p:cNvPr id="18" name="TextBox 17"/>
            <p:cNvSpPr txBox="1"/>
            <p:nvPr/>
          </p:nvSpPr>
          <p:spPr>
            <a:xfrm>
              <a:off x="9264724" y="5206892"/>
              <a:ext cx="1538391" cy="8771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rPr>
                <a:t>“what if Satya Nadella had a long beard?”</a:t>
              </a:r>
            </a:p>
          </p:txBody>
        </p:sp>
      </p:grpSp>
    </p:spTree>
    <p:extLst>
      <p:ext uri="{BB962C8B-B14F-4D97-AF65-F5344CB8AC3E}">
        <p14:creationId xmlns:p14="http://schemas.microsoft.com/office/powerpoint/2010/main" val="3892157018"/>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advanced video search features, including trending videos, price, and other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useful metadata</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9458834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18660061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 y="487"/>
            <a:ext cx="12192000" cy="130675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Nirmala UI Semilight" panose="020B0402040204020203" pitchFamily="34" charset="0"/>
                <a:cs typeface="Nirmala UI Semilight" panose="020B0402040204020203" pitchFamily="34" charset="0"/>
              </a:rPr>
              <a:t>Trending on the Web</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Nirmala UI Semilight" panose="020B0402040204020203" pitchFamily="34" charset="0"/>
                <a:ea typeface="Segoe UI Semilight" charset="0"/>
                <a:cs typeface="Nirmala UI Semilight" panose="020B0402040204020203" pitchFamily="34" charset="0"/>
              </a:rPr>
              <a:t>Explore what’s trending on the web as fast as it appears in Bing</a:t>
            </a:r>
          </a:p>
        </p:txBody>
      </p:sp>
      <p:grpSp>
        <p:nvGrpSpPr>
          <p:cNvPr id="18" name="Group 17"/>
          <p:cNvGrpSpPr/>
          <p:nvPr/>
        </p:nvGrpSpPr>
        <p:grpSpPr>
          <a:xfrm>
            <a:off x="1374567" y="1711647"/>
            <a:ext cx="4267200" cy="2170860"/>
            <a:chOff x="7633296" y="407922"/>
            <a:chExt cx="4267200" cy="2170860"/>
          </a:xfrm>
        </p:grpSpPr>
        <p:pic>
          <p:nvPicPr>
            <p:cNvPr id="24" name="Picture 23"/>
            <p:cNvPicPr>
              <a:picLocks noChangeAspect="1"/>
            </p:cNvPicPr>
            <p:nvPr/>
          </p:nvPicPr>
          <p:blipFill>
            <a:blip r:embed="rId3"/>
            <a:stretch>
              <a:fillRect/>
            </a:stretch>
          </p:blipFill>
          <p:spPr>
            <a:xfrm>
              <a:off x="7633296" y="407922"/>
              <a:ext cx="2132233" cy="2170860"/>
            </a:xfrm>
            <a:prstGeom prst="rect">
              <a:avLst/>
            </a:prstGeom>
          </p:spPr>
        </p:pic>
        <p:pic>
          <p:nvPicPr>
            <p:cNvPr id="25" name="Picture 24"/>
            <p:cNvPicPr>
              <a:picLocks noChangeAspect="1"/>
            </p:cNvPicPr>
            <p:nvPr/>
          </p:nvPicPr>
          <p:blipFill>
            <a:blip r:embed="rId4"/>
            <a:stretch>
              <a:fillRect/>
            </a:stretch>
          </p:blipFill>
          <p:spPr>
            <a:xfrm>
              <a:off x="9765529" y="419487"/>
              <a:ext cx="2134967" cy="2158006"/>
            </a:xfrm>
            <a:prstGeom prst="rect">
              <a:avLst/>
            </a:prstGeom>
          </p:spPr>
        </p:pic>
      </p:grpSp>
      <p:grpSp>
        <p:nvGrpSpPr>
          <p:cNvPr id="27" name="Group 26"/>
          <p:cNvGrpSpPr/>
          <p:nvPr/>
        </p:nvGrpSpPr>
        <p:grpSpPr>
          <a:xfrm>
            <a:off x="5975435" y="2272871"/>
            <a:ext cx="4399227" cy="1283836"/>
            <a:chOff x="6460354" y="2840258"/>
            <a:chExt cx="5440142" cy="1522851"/>
          </a:xfrm>
        </p:grpSpPr>
        <p:pic>
          <p:nvPicPr>
            <p:cNvPr id="29" name="Picture 28"/>
            <p:cNvPicPr>
              <a:picLocks noChangeAspect="1"/>
            </p:cNvPicPr>
            <p:nvPr/>
          </p:nvPicPr>
          <p:blipFill>
            <a:blip r:embed="rId5"/>
            <a:stretch>
              <a:fillRect/>
            </a:stretch>
          </p:blipFill>
          <p:spPr>
            <a:xfrm>
              <a:off x="6460354" y="2840258"/>
              <a:ext cx="2033418" cy="1512686"/>
            </a:xfrm>
            <a:prstGeom prst="rect">
              <a:avLst/>
            </a:prstGeom>
          </p:spPr>
        </p:pic>
        <p:pic>
          <p:nvPicPr>
            <p:cNvPr id="30" name="Picture 29"/>
            <p:cNvPicPr>
              <a:picLocks noChangeAspect="1"/>
            </p:cNvPicPr>
            <p:nvPr/>
          </p:nvPicPr>
          <p:blipFill>
            <a:blip r:embed="rId6"/>
            <a:stretch>
              <a:fillRect/>
            </a:stretch>
          </p:blipFill>
          <p:spPr>
            <a:xfrm>
              <a:off x="8159153" y="2840259"/>
              <a:ext cx="1826818" cy="1522850"/>
            </a:xfrm>
            <a:prstGeom prst="rect">
              <a:avLst/>
            </a:prstGeom>
          </p:spPr>
        </p:pic>
        <p:pic>
          <p:nvPicPr>
            <p:cNvPr id="31" name="Picture 30"/>
            <p:cNvPicPr>
              <a:picLocks noChangeAspect="1"/>
            </p:cNvPicPr>
            <p:nvPr/>
          </p:nvPicPr>
          <p:blipFill>
            <a:blip r:embed="rId7"/>
            <a:stretch>
              <a:fillRect/>
            </a:stretch>
          </p:blipFill>
          <p:spPr>
            <a:xfrm>
              <a:off x="9985971" y="2840258"/>
              <a:ext cx="1914525" cy="1512686"/>
            </a:xfrm>
            <a:prstGeom prst="rect">
              <a:avLst/>
            </a:prstGeom>
          </p:spPr>
        </p:pic>
      </p:grpSp>
      <p:pic>
        <p:nvPicPr>
          <p:cNvPr id="32" name="Picture 31"/>
          <p:cNvPicPr>
            <a:picLocks noChangeAspect="1"/>
          </p:cNvPicPr>
          <p:nvPr/>
        </p:nvPicPr>
        <p:blipFill>
          <a:blip r:embed="rId8"/>
          <a:stretch>
            <a:fillRect/>
          </a:stretch>
        </p:blipFill>
        <p:spPr>
          <a:xfrm>
            <a:off x="1361974" y="5185376"/>
            <a:ext cx="9038768" cy="1193840"/>
          </a:xfrm>
          <a:prstGeom prst="rect">
            <a:avLst/>
          </a:prstGeom>
        </p:spPr>
      </p:pic>
      <p:sp>
        <p:nvSpPr>
          <p:cNvPr id="33" name="TextBox 32"/>
          <p:cNvSpPr txBox="1"/>
          <p:nvPr/>
        </p:nvSpPr>
        <p:spPr>
          <a:xfrm>
            <a:off x="1374568" y="3821776"/>
            <a:ext cx="4267200" cy="871008"/>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onsolas" panose="020B0609020204030204" pitchFamily="49" charset="0"/>
              </a:rPr>
              <a:t>GET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/v5/images/trending</a:t>
            </a:r>
          </a:p>
        </p:txBody>
      </p:sp>
      <p:sp>
        <p:nvSpPr>
          <p:cNvPr id="34" name="TextBox 33"/>
          <p:cNvSpPr txBox="1"/>
          <p:nvPr/>
        </p:nvSpPr>
        <p:spPr>
          <a:xfrm>
            <a:off x="5975435" y="3534562"/>
            <a:ext cx="4399227" cy="871008"/>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onsolas" panose="020B0609020204030204" pitchFamily="49" charset="0"/>
              </a:rPr>
              <a:t>GET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/v5/videos/trending</a:t>
            </a:r>
          </a:p>
        </p:txBody>
      </p:sp>
      <p:sp>
        <p:nvSpPr>
          <p:cNvPr id="35" name="TextBox 34"/>
          <p:cNvSpPr txBox="1"/>
          <p:nvPr/>
        </p:nvSpPr>
        <p:spPr>
          <a:xfrm>
            <a:off x="1361974" y="6254650"/>
            <a:ext cx="9038768" cy="517065"/>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GET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https://bingapis.azure-api.net/v5/news/search</a:t>
            </a:r>
          </a:p>
        </p:txBody>
      </p:sp>
      <p:sp>
        <p:nvSpPr>
          <p:cNvPr id="36" name="Title 5"/>
          <p:cNvSpPr txBox="1">
            <a:spLocks/>
          </p:cNvSpPr>
          <p:nvPr/>
        </p:nvSpPr>
        <p:spPr>
          <a:xfrm>
            <a:off x="5823506" y="1805528"/>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Videos</a:t>
            </a:r>
          </a:p>
        </p:txBody>
      </p:sp>
      <p:sp>
        <p:nvSpPr>
          <p:cNvPr id="37" name="Title 5"/>
          <p:cNvSpPr txBox="1">
            <a:spLocks/>
          </p:cNvSpPr>
          <p:nvPr/>
        </p:nvSpPr>
        <p:spPr>
          <a:xfrm>
            <a:off x="1235387" y="1307239"/>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Images</a:t>
            </a:r>
          </a:p>
        </p:txBody>
      </p:sp>
      <p:sp>
        <p:nvSpPr>
          <p:cNvPr id="38" name="Title 5"/>
          <p:cNvSpPr txBox="1">
            <a:spLocks/>
          </p:cNvSpPr>
          <p:nvPr/>
        </p:nvSpPr>
        <p:spPr>
          <a:xfrm>
            <a:off x="1235387" y="4728175"/>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News</a:t>
            </a:r>
          </a:p>
        </p:txBody>
      </p:sp>
    </p:spTree>
    <p:extLst>
      <p:ext uri="{BB962C8B-B14F-4D97-AF65-F5344CB8AC3E}">
        <p14:creationId xmlns:p14="http://schemas.microsoft.com/office/powerpoint/2010/main" val="56857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1" name="Rectangle 20"/>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Query completion suggestions capabilities, so users can type less </a:t>
            </a:r>
            <a:b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18761915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 name="Rectangle 1"/>
          <p:cNvSpPr/>
          <p:nvPr/>
        </p:nvSpPr>
        <p:spPr>
          <a:xfrm>
            <a:off x="1047281" y="2393787"/>
            <a:ext cx="9885895" cy="1323439"/>
          </a:xfrm>
          <a:prstGeom prst="rect">
            <a:avLst/>
          </a:prstGeom>
        </p:spPr>
        <p:txBody>
          <a:bodyPr wrap="square">
            <a:spAutoFit/>
          </a:bodyPr>
          <a:lstStyle/>
          <a:p>
            <a:pPr marL="0" marR="0" lvl="0" indent="0" algn="ctr" defTabSz="914225" eaLnBrk="1" fontAlgn="auto" latinLnBrk="0" hangingPunct="1">
              <a:lnSpc>
                <a:spcPct val="100000"/>
              </a:lnSpc>
              <a:spcBef>
                <a:spcPts val="0"/>
              </a:spcBef>
              <a:spcAft>
                <a:spcPts val="1175"/>
              </a:spcAft>
              <a:buClrTx/>
              <a:buSzTx/>
              <a:buFontTx/>
              <a:buNone/>
              <a:tabLst/>
              <a:defRPr/>
            </a:pPr>
            <a:r>
              <a:rPr kumimoji="0" lang="en-US" altLang="en-US" sz="8000" b="0" i="0" u="none" strike="noStrike" kern="0" cap="none" spc="0" normalizeH="0" baseline="0" noProof="0" dirty="0">
                <a:ln>
                  <a:noFill/>
                </a:ln>
                <a:solidFill>
                  <a:schemeClr val="bg1"/>
                </a:solidFill>
                <a:effectLst/>
                <a:uLnTx/>
                <a:uFillTx/>
                <a:latin typeface="Nirmala UI" panose="020B0502040204020203" pitchFamily="34" charset="0"/>
                <a:cs typeface="Nirmala UI" panose="020B0502040204020203" pitchFamily="34" charset="0"/>
              </a:rPr>
              <a:t>LAB</a:t>
            </a:r>
          </a:p>
        </p:txBody>
      </p:sp>
    </p:spTree>
    <p:extLst>
      <p:ext uri="{BB962C8B-B14F-4D97-AF65-F5344CB8AC3E}">
        <p14:creationId xmlns:p14="http://schemas.microsoft.com/office/powerpoint/2010/main" val="184386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4758606" y="3681039"/>
            <a:ext cx="2674787" cy="2495950"/>
          </a:xfrm>
          <a:prstGeom prst="rect">
            <a:avLst/>
          </a:prstGeom>
        </p:spPr>
      </p:pic>
      <p:sp>
        <p:nvSpPr>
          <p:cNvPr id="2" name="Title 1"/>
          <p:cNvSpPr>
            <a:spLocks noGrp="1"/>
          </p:cNvSpPr>
          <p:nvPr>
            <p:ph type="title" idx="4294967295"/>
          </p:nvPr>
        </p:nvSpPr>
        <p:spPr>
          <a:xfrm>
            <a:off x="0" y="2116932"/>
            <a:ext cx="12192000" cy="1793081"/>
          </a:xfrm>
        </p:spPr>
        <p:txBody>
          <a:bodyPr>
            <a:noAutofit/>
          </a:bodyPr>
          <a:lstStyle/>
          <a:p>
            <a:pPr algn="ctr"/>
            <a:r>
              <a:rPr lang="en-US" sz="12000" b="0" dirty="0">
                <a:latin typeface="Segoe UI" panose="020B0502040204020203" pitchFamily="34" charset="0"/>
                <a:cs typeface="Segoe UI" panose="020B0502040204020203" pitchFamily="34" charset="0"/>
              </a:rPr>
              <a:t>The APIs</a:t>
            </a:r>
          </a:p>
        </p:txBody>
      </p:sp>
    </p:spTree>
    <p:extLst>
      <p:ext uri="{BB962C8B-B14F-4D97-AF65-F5344CB8AC3E}">
        <p14:creationId xmlns:p14="http://schemas.microsoft.com/office/powerpoint/2010/main" val="23675904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rgbClr val="44546A">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effectLst/>
                <a:uLnTx/>
                <a:uFillTx/>
                <a:latin typeface="+mj-lt"/>
              </a:rPr>
              <a:t> </a:t>
            </a:r>
            <a:br>
              <a:rPr kumimoji="0" lang="en-US" altLang="en-US" sz="4400" b="0" i="0" u="none" strike="noStrike" kern="0" cap="none" spc="0" normalizeH="0" baseline="0" noProof="0" dirty="0">
                <a:ln>
                  <a:noFill/>
                </a:ln>
                <a:effectLst/>
                <a:uLnTx/>
                <a:uFillTx/>
                <a:latin typeface="+mj-lt"/>
              </a:rPr>
            </a:br>
            <a:r>
              <a:rPr kumimoji="0" lang="en-US" altLang="en-US" sz="4400" b="0" i="0" u="none" strike="noStrike" kern="0" cap="none" spc="0" normalizeH="0" baseline="0" noProof="0" dirty="0">
                <a:ln>
                  <a:noFill/>
                </a:ln>
                <a:effectLst/>
                <a:uLnTx/>
                <a:uFillTx/>
                <a:latin typeface="+mj-lt"/>
              </a:rPr>
              <a:t>Cognitive </a:t>
            </a:r>
            <a:br>
              <a:rPr kumimoji="0" lang="en-US" altLang="en-US" sz="4400" b="0" i="0" u="none" strike="noStrike" kern="0" cap="none" spc="0" normalizeH="0" baseline="0" noProof="0" dirty="0">
                <a:ln>
                  <a:noFill/>
                </a:ln>
                <a:effectLst/>
                <a:uLnTx/>
                <a:uFillTx/>
                <a:latin typeface="+mj-lt"/>
              </a:rPr>
            </a:br>
            <a:r>
              <a:rPr kumimoji="0" lang="en-US" altLang="en-US" sz="4400" b="0" i="0" u="none" strike="noStrike" kern="0" cap="none" spc="0" normalizeH="0" baseline="0" noProof="0" dirty="0">
                <a:ln>
                  <a:noFill/>
                </a:ln>
                <a:effectLst/>
                <a:uLnTx/>
                <a:uFillTx/>
                <a:latin typeface="+mj-lt"/>
              </a:rPr>
              <a:t>Services</a:t>
            </a:r>
          </a:p>
          <a:p>
            <a:pPr marL="0" marR="0" lvl="0" indent="0" defTabSz="896386"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effectLst/>
                <a:uLnTx/>
                <a:uFillTx/>
                <a:latin typeface="+mj-lt"/>
              </a:rPr>
              <a:t>Give your solutions </a:t>
            </a:r>
            <a:br>
              <a:rPr kumimoji="0" lang="en-US" sz="3200" b="0" i="0" u="none" strike="noStrike" kern="0" cap="none" spc="0" normalizeH="0" baseline="0" noProof="0" dirty="0">
                <a:ln>
                  <a:noFill/>
                </a:ln>
                <a:effectLst/>
                <a:uLnTx/>
                <a:uFillTx/>
                <a:latin typeface="+mj-lt"/>
              </a:rPr>
            </a:br>
            <a:r>
              <a:rPr kumimoji="0" lang="en-US" sz="3200" b="0" i="0" u="none" strike="noStrike" kern="0" cap="none" spc="0" normalizeH="0" baseline="0" noProof="0" dirty="0">
                <a:ln>
                  <a:noFill/>
                </a:ln>
                <a:effectLst/>
                <a:uLnTx/>
                <a:uFillTx/>
                <a:latin typeface="+mj-lt"/>
              </a:rPr>
              <a:t>a human side</a:t>
            </a:r>
          </a:p>
        </p:txBody>
      </p:sp>
      <p:sp>
        <p:nvSpPr>
          <p:cNvPr id="6" name="TextBox 5"/>
          <p:cNvSpPr txBox="1"/>
          <p:nvPr/>
        </p:nvSpPr>
        <p:spPr>
          <a:xfrm>
            <a:off x="6277847" y="949997"/>
            <a:ext cx="4571352" cy="990771"/>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Vision</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Computer Vision </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Emotion</a:t>
            </a:r>
            <a:r>
              <a:rPr kumimoji="0" lang="en-US" sz="1600" b="0" i="0" u="none" strike="noStrike" kern="0" cap="none" spc="0" normalizeH="0" baseline="0" noProof="0" dirty="0">
                <a:ln>
                  <a:noFill/>
                </a:ln>
                <a:effectLst/>
                <a:uLnTx/>
                <a:uFillTx/>
              </a:rPr>
              <a:t> |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Face</a:t>
            </a:r>
            <a:r>
              <a:rPr kumimoji="0" lang="en-US" sz="1600" b="0" i="0" u="none" strike="noStrike" kern="0" cap="none" spc="0" normalizeH="0" baseline="0" noProof="0" dirty="0">
                <a:ln>
                  <a:noFill/>
                </a:ln>
                <a:effectLst/>
                <a:uLnTx/>
                <a:uFillTx/>
              </a:rPr>
              <a:t> |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Video</a:t>
            </a:r>
          </a:p>
        </p:txBody>
      </p:sp>
      <p:sp>
        <p:nvSpPr>
          <p:cNvPr id="7" name="TextBox 6"/>
          <p:cNvSpPr txBox="1"/>
          <p:nvPr/>
        </p:nvSpPr>
        <p:spPr>
          <a:xfrm>
            <a:off x="6277847" y="2095262"/>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Speech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Custom Recognition </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Speaker Recognition Speech</a:t>
            </a:r>
          </a:p>
        </p:txBody>
      </p:sp>
      <p:sp>
        <p:nvSpPr>
          <p:cNvPr id="8" name="TextBox 7"/>
          <p:cNvSpPr txBox="1"/>
          <p:nvPr/>
        </p:nvSpPr>
        <p:spPr>
          <a:xfrm>
            <a:off x="6277848" y="3240524"/>
            <a:ext cx="5700593" cy="1471132"/>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Language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Bing Spell Check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Language Understanding </a:t>
            </a:r>
            <a:b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Linguistic Analysis</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Text Analytics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Web Language Model</a:t>
            </a:r>
          </a:p>
        </p:txBody>
      </p:sp>
      <p:sp>
        <p:nvSpPr>
          <p:cNvPr id="9" name="TextBox 8"/>
          <p:cNvSpPr txBox="1"/>
          <p:nvPr/>
        </p:nvSpPr>
        <p:spPr>
          <a:xfrm>
            <a:off x="6277847" y="4385789"/>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Knowledge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Academic Knowledge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Entity Linking Knowledge Exploration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Recommendations</a:t>
            </a:r>
          </a:p>
        </p:txBody>
      </p:sp>
      <p:sp>
        <p:nvSpPr>
          <p:cNvPr id="10" name="TextBox 9"/>
          <p:cNvSpPr txBox="1"/>
          <p:nvPr/>
        </p:nvSpPr>
        <p:spPr>
          <a:xfrm>
            <a:off x="6277848" y="5531050"/>
            <a:ext cx="5700593" cy="1241894"/>
          </a:xfrm>
          <a:prstGeom prst="rect">
            <a:avLst/>
          </a:prstGeom>
          <a:noFill/>
        </p:spPr>
        <p:txBody>
          <a:bodyPr wrap="square" lIns="182854" tIns="146284" rIns="91427"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Search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Bing Auto Suggest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Bing Image Search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Bing News Search Bing Video Search</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19" name="Rectangle 18"/>
          <p:cNvSpPr/>
          <p:nvPr/>
        </p:nvSpPr>
        <p:spPr>
          <a:xfrm>
            <a:off x="5164823" y="302069"/>
            <a:ext cx="6827510" cy="526811"/>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effectLst/>
                <a:uLnTx/>
                <a:uFillTx/>
                <a:latin typeface="Segoe UI Light"/>
              </a:rPr>
              <a:t>Microsoft Cognitive Services Collections</a:t>
            </a:r>
          </a:p>
        </p:txBody>
      </p:sp>
    </p:spTree>
    <p:extLst>
      <p:ext uri="{BB962C8B-B14F-4D97-AF65-F5344CB8AC3E}">
        <p14:creationId xmlns:p14="http://schemas.microsoft.com/office/powerpoint/2010/main" val="1580418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Vision</a:t>
            </a:r>
          </a:p>
        </p:txBody>
      </p:sp>
      <p:sp>
        <p:nvSpPr>
          <p:cNvPr id="24" name="Freeform 22"/>
          <p:cNvSpPr>
            <a:spLocks noChangeAspect="1"/>
          </p:cNvSpPr>
          <p:nvPr/>
        </p:nvSpPr>
        <p:spPr bwMode="auto">
          <a:xfrm>
            <a:off x="5777887" y="27655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25" name="Rectangle 24"/>
          <p:cNvSpPr/>
          <p:nvPr/>
        </p:nvSpPr>
        <p:spPr>
          <a:xfrm>
            <a:off x="3060512" y="3496004"/>
            <a:ext cx="6096000" cy="757130"/>
          </a:xfrm>
          <a:prstGeom prst="rect">
            <a:avLst/>
          </a:prstGeom>
        </p:spPr>
        <p:txBody>
          <a:bodyPr>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From faces to feelings, allow your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apps to understand images and video</a:t>
            </a:r>
          </a:p>
        </p:txBody>
      </p:sp>
      <p:sp>
        <p:nvSpPr>
          <p:cNvPr id="27" name="Rectangle 26"/>
          <p:cNvSpPr/>
          <p:nvPr/>
        </p:nvSpPr>
        <p:spPr>
          <a:xfrm>
            <a:off x="3244587" y="4682707"/>
            <a:ext cx="5727851" cy="424732"/>
          </a:xfrm>
          <a:prstGeom prst="rect">
            <a:avLst/>
          </a:prstGeom>
        </p:spPr>
        <p:txBody>
          <a:bodyPr wrap="none">
            <a:spAutoFit/>
          </a:bodyPr>
          <a:lstStyle/>
          <a:p>
            <a:pPr marR="0" lvl="0" indent="0" algn="ctr" defTabSz="914225" fontAlgn="auto">
              <a:lnSpc>
                <a:spcPct val="90000"/>
              </a:lnSpc>
              <a:spcBef>
                <a:spcPts val="0"/>
              </a:spcBef>
              <a:spcAft>
                <a:spcPts val="600"/>
              </a:spcAft>
              <a:buClrTx/>
              <a:buSzTx/>
              <a:buFontTx/>
              <a:buNone/>
              <a:tabLst/>
              <a:defRPr/>
            </a:pPr>
            <a:r>
              <a:rPr lang="en-US" sz="2400" kern="0" dirty="0">
                <a:gradFill>
                  <a:gsLst>
                    <a:gs pos="2917">
                      <a:srgbClr val="FFFFFF"/>
                    </a:gs>
                    <a:gs pos="30000">
                      <a:srgbClr val="FFFFFF"/>
                    </a:gs>
                  </a:gsLst>
                  <a:lin ang="5400000" scaled="0"/>
                </a:gradFill>
              </a:rPr>
              <a:t>Computer Vision | Emotion | Face | Video</a:t>
            </a:r>
          </a:p>
        </p:txBody>
      </p:sp>
    </p:spTree>
    <p:extLst>
      <p:ext uri="{BB962C8B-B14F-4D97-AF65-F5344CB8AC3E}">
        <p14:creationId xmlns:p14="http://schemas.microsoft.com/office/powerpoint/2010/main" val="1189667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346469"/>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351"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807">
              <a:defRPr/>
            </a:pPr>
            <a:endParaRPr lang="en-US" altLang="zh-CN" sz="2351"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852480" y="3266345"/>
            <a:ext cx="7853327" cy="3077766"/>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Analyze an image</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Understand content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OCR</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and recognize words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Generate thumbnail</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Scale and crop images, while retaining key content</a:t>
            </a:r>
            <a:endParaRPr lang="en-US" sz="2351"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992930761"/>
      </p:ext>
    </p:extLst>
  </p:cSld>
  <p:clrMapOvr>
    <a:masterClrMapping/>
  </p:clrMapOvr>
  <p:transition spd="slow">
    <p:push dir="u"/>
  </p:transition>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5.xml><?xml version="1.0" encoding="utf-8"?>
<a:theme xmlns:a="http://schemas.openxmlformats.org/drawingml/2006/main" name="3_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43" id="{57E5E834-C7D1-4DAF-8FD8-9F7B07589A44}" vid="{26754E41-68EA-41FA-8828-E2EC1B3AD267}"/>
    </a:ext>
  </a:extLst>
</a:theme>
</file>

<file path=ppt/theme/theme6.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169" id="{78C10233-DAED-44AC-A717-C62DF2C7671E}" vid="{FD471E28-5957-4664-ABBD-857AC97FDD39}"/>
    </a:ext>
  </a:extLst>
</a:theme>
</file>

<file path=ppt/theme/theme9.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9AA826FF04494AB5AEE49EE20801B5" ma:contentTypeVersion="3" ma:contentTypeDescription="Create a new document." ma:contentTypeScope="" ma:versionID="30a0945a96422e130c2d758e016eb536">
  <xsd:schema xmlns:xsd="http://www.w3.org/2001/XMLSchema" xmlns:xs="http://www.w3.org/2001/XMLSchema" xmlns:p="http://schemas.microsoft.com/office/2006/metadata/properties" xmlns:ns1="http://schemas.microsoft.com/sharepoint/v3" xmlns:ns2="2ea4f1ae-0434-4789-9df5-b04439abe768" targetNamespace="http://schemas.microsoft.com/office/2006/metadata/properties" ma:root="true" ma:fieldsID="7b1388e45af20e0286b3614d52b7dc04" ns1:_="" ns2:_="">
    <xsd:import namespace="http://schemas.microsoft.com/sharepoint/v3"/>
    <xsd:import namespace="2ea4f1ae-0434-4789-9df5-b04439abe768"/>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4f1ae-0434-4789-9df5-b04439abe7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07FE6B-665B-4B18-8A83-956244CD4AC8}">
  <ds:schemaRefs>
    <ds:schemaRef ds:uri="http://schemas.microsoft.com/sharepoint/v3/contenttype/forms"/>
  </ds:schemaRefs>
</ds:datastoreItem>
</file>

<file path=customXml/itemProps2.xml><?xml version="1.0" encoding="utf-8"?>
<ds:datastoreItem xmlns:ds="http://schemas.openxmlformats.org/officeDocument/2006/customXml" ds:itemID="{A9652725-99B0-44A7-A7EF-F736AFA306B7}">
  <ds:schemaRefs>
    <ds:schemaRef ds:uri="http://schemas.microsoft.com/sharepoint/v3"/>
    <ds:schemaRef ds:uri="http://purl.org/dc/terms/"/>
    <ds:schemaRef ds:uri="2ea4f1ae-0434-4789-9df5-b04439abe768"/>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AC190A5-418D-4E49-B929-CD2EF45933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ea4f1ae-0434-4789-9df5-b04439abe7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12843</TotalTime>
  <Words>3878</Words>
  <Application>Microsoft Office PowerPoint</Application>
  <PresentationFormat>Widescreen</PresentationFormat>
  <Paragraphs>546</Paragraphs>
  <Slides>54</Slides>
  <Notes>53</Notes>
  <HiddenSlides>0</HiddenSlides>
  <MMClips>1</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54</vt:i4>
      </vt:variant>
    </vt:vector>
  </HeadingPairs>
  <TitlesOfParts>
    <vt:vector size="81" baseType="lpstr">
      <vt:lpstr>等线</vt:lpstr>
      <vt:lpstr>.AppleSystemUIFont</vt:lpstr>
      <vt:lpstr>Arial</vt:lpstr>
      <vt:lpstr>Calibri</vt:lpstr>
      <vt:lpstr>Calibri Light</vt:lpstr>
      <vt:lpstr>Consolas</vt:lpstr>
      <vt:lpstr>等线 Light</vt:lpstr>
      <vt:lpstr>Menlo</vt:lpstr>
      <vt:lpstr>Nirmala UI</vt:lpstr>
      <vt:lpstr>Nirmala UI Semilight</vt:lpstr>
      <vt:lpstr>Segoe UI</vt:lpstr>
      <vt:lpstr>Segoe UI Light</vt:lpstr>
      <vt:lpstr>Segoe UI Semibold</vt:lpstr>
      <vt:lpstr>Segoe UI Semilight</vt:lpstr>
      <vt:lpstr>wf_segoe-ui_normal</vt:lpstr>
      <vt:lpstr>Wingdings</vt:lpstr>
      <vt:lpstr>MS Cognitive Services Walking Deck</vt:lpstr>
      <vt:lpstr>1_5-30721_Build_2016_Template_Light</vt:lpstr>
      <vt:lpstr>Custom Design</vt:lpstr>
      <vt:lpstr>1_Office Theme</vt:lpstr>
      <vt:lpstr>3_MSVID_Product_Brand_template_4-3_White with CYAN</vt:lpstr>
      <vt:lpstr>5-30721_Build_2016_Template_Light</vt:lpstr>
      <vt:lpstr>2_5-30721_Build_2016_Template_Light</vt:lpstr>
      <vt:lpstr>MSVID_Product_Brand_template_4-3_White with CYAN</vt:lpstr>
      <vt:lpstr>3_5-30721_Build_2016_Template_Light</vt:lpstr>
      <vt:lpstr>LIGHT COLOR TEMPLATE</vt:lpstr>
      <vt:lpstr>COLOR TEMPLATE</vt:lpstr>
      <vt:lpstr>PowerPoint Presentation</vt:lpstr>
      <vt:lpstr>Cortana  Intelligence Suite</vt:lpstr>
      <vt:lpstr>Easily turn data into intelligent action</vt:lpstr>
      <vt:lpstr>Why Microsoft  Cognitive Services?</vt:lpstr>
      <vt:lpstr>PowerPoint Presentation</vt:lpstr>
      <vt:lpstr>The APIs</vt:lpstr>
      <vt:lpstr>PowerPoint Presentation</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Bing spell check APIs</vt:lpstr>
      <vt:lpstr>PowerPoint Presentation</vt:lpstr>
      <vt:lpstr>PowerPoint Presentation</vt:lpstr>
      <vt:lpstr>Language understanding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Psaroudakis</dc:creator>
  <cp:lastModifiedBy>Anusua Trivedi</cp:lastModifiedBy>
  <cp:revision>350</cp:revision>
  <cp:lastPrinted>2016-08-11T01:29:49Z</cp:lastPrinted>
  <dcterms:created xsi:type="dcterms:W3CDTF">2013-07-15T20:26:40Z</dcterms:created>
  <dcterms:modified xsi:type="dcterms:W3CDTF">2016-12-08T15:08:45Z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0x010100969AA826FF04494AB5AEE49EE20801B5</vt:lpwstr>
  </property>
</Properties>
</file>